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7" r:id="rId7"/>
    <p:sldId id="266" r:id="rId8"/>
    <p:sldId id="261" r:id="rId9"/>
    <p:sldId id="262"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B8F26C-7ADC-CAF0-01E9-0399FD000F46}" name="Krown, Kira" initials="KK" userId="S::kkrown@ftc.gov::5dde51ba-376a-4844-b0d7-b0c7f35a32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9EA"/>
    <a:srgbClr val="007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3" autoAdjust="0"/>
    <p:restoredTop sz="69231" autoAdjust="0"/>
  </p:normalViewPr>
  <p:slideViewPr>
    <p:cSldViewPr snapToGrid="0">
      <p:cViewPr varScale="1">
        <p:scale>
          <a:sx n="43" d="100"/>
          <a:sy n="43" d="100"/>
        </p:scale>
        <p:origin x="14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zarus, Ari" userId="1733cad7-2ddb-4fad-a4f3-ca0470f068be" providerId="ADAL" clId="{84075920-7FF7-4FCD-8E99-4D1C0E783D22}"/>
    <pc:docChg chg="modSld">
      <pc:chgData name="Lazarus, Ari" userId="1733cad7-2ddb-4fad-a4f3-ca0470f068be" providerId="ADAL" clId="{84075920-7FF7-4FCD-8E99-4D1C0E783D22}" dt="2022-11-29T21:38:44.203" v="14" actId="20577"/>
      <pc:docMkLst>
        <pc:docMk/>
      </pc:docMkLst>
      <pc:sldChg chg="modSp mod">
        <pc:chgData name="Lazarus, Ari" userId="1733cad7-2ddb-4fad-a4f3-ca0470f068be" providerId="ADAL" clId="{84075920-7FF7-4FCD-8E99-4D1C0E783D22}" dt="2022-11-29T21:38:44.203" v="14" actId="20577"/>
        <pc:sldMkLst>
          <pc:docMk/>
          <pc:sldMk cId="1169399960" sldId="258"/>
        </pc:sldMkLst>
        <pc:spChg chg="mod">
          <ac:chgData name="Lazarus, Ari" userId="1733cad7-2ddb-4fad-a4f3-ca0470f068be" providerId="ADAL" clId="{84075920-7FF7-4FCD-8E99-4D1C0E783D22}" dt="2022-11-29T21:38:44.203" v="14" actId="20577"/>
          <ac:spMkLst>
            <pc:docMk/>
            <pc:sldMk cId="1169399960" sldId="258"/>
            <ac:spMk id="2" creationId="{A22FAF01-F160-4F0D-900F-EC8829A01E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AD54C-A023-4B71-8E75-8FA5339ED7F5}"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F894B-7A2A-4F2B-877E-5CA406E7ACB7}" type="slidenum">
              <a:rPr lang="en-US" smtClean="0"/>
              <a:t>‹#›</a:t>
            </a:fld>
            <a:endParaRPr lang="en-US"/>
          </a:p>
        </p:txBody>
      </p:sp>
    </p:spTree>
    <p:extLst>
      <p:ext uri="{BB962C8B-B14F-4D97-AF65-F5344CB8AC3E}">
        <p14:creationId xmlns:p14="http://schemas.microsoft.com/office/powerpoint/2010/main" val="277056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Welcome, introductions.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Hand out materials, if you have some.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Just by being alive, we’ve all been exposed to a certain number of scams. Each of us probably has some strategies for dealing with them, ways to spot them, and ideas for avoiding them. I hope we can share some of those experiences today, because together, we can be stronger than the scammers.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02F894B-7A2A-4F2B-877E-5CA406E7ACB7}" type="slidenum">
              <a:rPr lang="en-US" smtClean="0"/>
              <a:t>2</a:t>
            </a:fld>
            <a:endParaRPr lang="en-US"/>
          </a:p>
        </p:txBody>
      </p:sp>
    </p:spTree>
    <p:extLst>
      <p:ext uri="{BB962C8B-B14F-4D97-AF65-F5344CB8AC3E}">
        <p14:creationId xmlns:p14="http://schemas.microsoft.com/office/powerpoint/2010/main" val="376112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How do these scams work? Usually you’ll get a call, email, text, or message on social media that looks like it’s from a business you know – like Amazon, FedEx, or your bank. It says there’s a problem with your account — or you won a prize. It tells you to call a number or click a link.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But the message isn’t really from a familiar business, it’s from a scammer.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02F894B-7A2A-4F2B-877E-5CA406E7ACB7}" type="slidenum">
              <a:rPr lang="en-US" smtClean="0"/>
              <a:t>3</a:t>
            </a:fld>
            <a:endParaRPr lang="en-US"/>
          </a:p>
        </p:txBody>
      </p:sp>
    </p:spTree>
    <p:extLst>
      <p:ext uri="{BB962C8B-B14F-4D97-AF65-F5344CB8AC3E}">
        <p14:creationId xmlns:p14="http://schemas.microsoft.com/office/powerpoint/2010/main" val="295894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 you call or respond, they’ll come up with some reason you’ll need to send payment or give up personal information. Maybe they’ll say you have to pay to get back into your account or they need your bank account number so you can get a refund for an unauthorized charge. Sometimes, the scammer will ask for personal information, like your Social Security number, or for remote access to your computer. Don’t do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aseline="0" dirty="0"/>
          </a:p>
        </p:txBody>
      </p:sp>
      <p:sp>
        <p:nvSpPr>
          <p:cNvPr id="4" name="Slide Number Placeholder 3"/>
          <p:cNvSpPr>
            <a:spLocks noGrp="1"/>
          </p:cNvSpPr>
          <p:nvPr>
            <p:ph type="sldNum" sz="quarter" idx="5"/>
          </p:nvPr>
        </p:nvSpPr>
        <p:spPr/>
        <p:txBody>
          <a:bodyPr/>
          <a:lstStyle/>
          <a:p>
            <a:fld id="{E02F894B-7A2A-4F2B-877E-5CA406E7ACB7}" type="slidenum">
              <a:rPr lang="en-US" smtClean="0"/>
              <a:t>4</a:t>
            </a:fld>
            <a:endParaRPr lang="en-US"/>
          </a:p>
        </p:txBody>
      </p:sp>
    </p:spTree>
    <p:extLst>
      <p:ext uri="{BB962C8B-B14F-4D97-AF65-F5344CB8AC3E}">
        <p14:creationId xmlns:p14="http://schemas.microsoft.com/office/powerpoint/2010/main" val="99484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scammer wants your money. And they’ll ask you to send it in a way that makes it hard to trace — usually by wire transfer, prepaid card, gift card, or cryptocurrency. If you send money using any of these methods, it’s like sending cash — and it’s nearly impossible to get it back once it’s sent. No honest business will ask you to send money that way.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5</a:t>
            </a:fld>
            <a:endParaRPr lang="en-US"/>
          </a:p>
        </p:txBody>
      </p:sp>
    </p:spTree>
    <p:extLst>
      <p:ext uri="{BB962C8B-B14F-4D97-AF65-F5344CB8AC3E}">
        <p14:creationId xmlns:p14="http://schemas.microsoft.com/office/powerpoint/2010/main" val="16239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What do you do if you get one of these calls, texts, emails, or messages? [DISCUSSION}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Prompts: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What will you do? (Hang up, ignore the message, delete.)</a:t>
            </a: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What will you NOT do? (Wire money, get a prepaid card, or send money in any other way.)</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6</a:t>
            </a:fld>
            <a:endParaRPr lang="en-US"/>
          </a:p>
        </p:txBody>
      </p:sp>
    </p:spTree>
    <p:extLst>
      <p:ext uri="{BB962C8B-B14F-4D97-AF65-F5344CB8AC3E}">
        <p14:creationId xmlns:p14="http://schemas.microsoft.com/office/powerpoint/2010/main" val="101291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Here’s what to do: Stop. Don’t click on any links or call any numbers they give you. Don’t wire money, pay with gift cards, or cryptocurrency. Once you send it, the money is gone.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 you want to confirm anything with the company (like if your account really is suspended), contact them at a phone number you know to be true. If it’s a credit card company, look at the back of your credit card — if it’s your utility company, look at an old utility bill.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7</a:t>
            </a:fld>
            <a:endParaRPr lang="en-US"/>
          </a:p>
        </p:txBody>
      </p:sp>
    </p:spTree>
    <p:extLst>
      <p:ext uri="{BB962C8B-B14F-4D97-AF65-F5344CB8AC3E}">
        <p14:creationId xmlns:p14="http://schemas.microsoft.com/office/powerpoint/2010/main" val="232028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These are exactly these kinds of conversations we hope will happen as you connect with your friends and family. Because you have this life experience, and you know a lot about a lot of things — including spotting and avoiding these kinds of scams.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I’ll bet you have someone in your life who might benefit from a little extra help or information. So pass it on. Talk with them. Share your experience. Give them a flyer or a bookmark to help remind them. Let them know where they can find more information on the FTC’s website — at ftc.gov/</a:t>
            </a:r>
            <a:r>
              <a:rPr lang="en-U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PassItOn</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8</a:t>
            </a:fld>
            <a:endParaRPr lang="en-US"/>
          </a:p>
        </p:txBody>
      </p:sp>
    </p:spTree>
    <p:extLst>
      <p:ext uri="{BB962C8B-B14F-4D97-AF65-F5344CB8AC3E}">
        <p14:creationId xmlns:p14="http://schemas.microsoft.com/office/powerpoint/2010/main" val="271755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 you or anyone you know spots a scam, the Federal Trade Commission would like to hear about it. Please go online to ReportFraud.ftc.gov or call 1-877-FTC-HELP to report. By reporting fraud, you can help the FTC’s investigators identify scammers and stop them before they get </a:t>
            </a:r>
            <a:r>
              <a:rPr lang="en-US"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someone’s hard-earned </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money. It really makes a difference.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9</a:t>
            </a:fld>
            <a:endParaRPr lang="en-US"/>
          </a:p>
        </p:txBody>
      </p:sp>
    </p:spTree>
    <p:extLst>
      <p:ext uri="{BB962C8B-B14F-4D97-AF65-F5344CB8AC3E}">
        <p14:creationId xmlns:p14="http://schemas.microsoft.com/office/powerpoint/2010/main" val="385541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Thank you for taking the time to talk with me today, and for sharing your stories with the group. I hope it’s been useful.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Are there any questions? </a:t>
            </a: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 you’re meeting in person, remind people to take materials for friends and family. </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Thanks!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10</a:t>
            </a:fld>
            <a:endParaRPr lang="en-US"/>
          </a:p>
        </p:txBody>
      </p:sp>
    </p:spTree>
    <p:extLst>
      <p:ext uri="{BB962C8B-B14F-4D97-AF65-F5344CB8AC3E}">
        <p14:creationId xmlns:p14="http://schemas.microsoft.com/office/powerpoint/2010/main" val="3081158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82E1CEB8-B021-48B1-B97D-6C10F1E167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9"/>
          <a:stretch/>
        </p:blipFill>
        <p:spPr>
          <a:xfrm>
            <a:off x="-1" y="-11433"/>
            <a:ext cx="12192001" cy="6869433"/>
          </a:xfrm>
          <a:prstGeom prst="rect">
            <a:avLst/>
          </a:prstGeom>
        </p:spPr>
      </p:pic>
    </p:spTree>
    <p:extLst>
      <p:ext uri="{BB962C8B-B14F-4D97-AF65-F5344CB8AC3E}">
        <p14:creationId xmlns:p14="http://schemas.microsoft.com/office/powerpoint/2010/main" val="27089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1C72B-8F53-476D-9BBA-D0CAB2FA6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98242-E51D-49A6-82EB-48F9D9FADC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14964-625A-40EF-87A3-A142654D4A86}"/>
              </a:ext>
            </a:extLst>
          </p:cNvPr>
          <p:cNvSpPr>
            <a:spLocks noGrp="1"/>
          </p:cNvSpPr>
          <p:nvPr>
            <p:ph type="dt" sz="half" idx="10"/>
          </p:nvPr>
        </p:nvSpPr>
        <p:spPr/>
        <p:txBody>
          <a:bodyPr/>
          <a:lstStyle/>
          <a:p>
            <a:fld id="{7BE35962-18F8-4BEB-9BBE-A75668510FBC}" type="datetimeFigureOut">
              <a:rPr lang="en-US" smtClean="0"/>
              <a:t>11/29/2022</a:t>
            </a:fld>
            <a:endParaRPr lang="en-US"/>
          </a:p>
        </p:txBody>
      </p:sp>
      <p:sp>
        <p:nvSpPr>
          <p:cNvPr id="5" name="Footer Placeholder 4">
            <a:extLst>
              <a:ext uri="{FF2B5EF4-FFF2-40B4-BE49-F238E27FC236}">
                <a16:creationId xmlns:a16="http://schemas.microsoft.com/office/drawing/2014/main" id="{25C9EEC0-97E3-4EAB-A8BE-B8FA1439B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3145-0434-49B4-AF12-C7BCE75608F3}"/>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43409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Background pattern&#10;&#10;Description automatically generated with medium confidence">
            <a:extLst>
              <a:ext uri="{FF2B5EF4-FFF2-40B4-BE49-F238E27FC236}">
                <a16:creationId xmlns:a16="http://schemas.microsoft.com/office/drawing/2014/main" id="{4A3A6A57-FC89-46AC-A8B6-FEBD1109EA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7"/>
          <a:stretch/>
        </p:blipFill>
        <p:spPr>
          <a:xfrm>
            <a:off x="0" y="0"/>
            <a:ext cx="12192000" cy="6858000"/>
          </a:xfrm>
          <a:prstGeom prst="rect">
            <a:avLst/>
          </a:prstGeom>
        </p:spPr>
      </p:pic>
    </p:spTree>
    <p:extLst>
      <p:ext uri="{BB962C8B-B14F-4D97-AF65-F5344CB8AC3E}">
        <p14:creationId xmlns:p14="http://schemas.microsoft.com/office/powerpoint/2010/main" val="306258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85748259-5DD2-4F85-8C89-56C769117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extLst>
      <p:ext uri="{BB962C8B-B14F-4D97-AF65-F5344CB8AC3E}">
        <p14:creationId xmlns:p14="http://schemas.microsoft.com/office/powerpoint/2010/main" val="414309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4A146F-C2A5-4173-A9EF-A24644B8E7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401" y="0"/>
            <a:ext cx="12188388" cy="6858000"/>
          </a:xfrm>
          <a:prstGeom prst="rect">
            <a:avLst/>
          </a:prstGeom>
        </p:spPr>
      </p:pic>
    </p:spTree>
    <p:extLst>
      <p:ext uri="{BB962C8B-B14F-4D97-AF65-F5344CB8AC3E}">
        <p14:creationId xmlns:p14="http://schemas.microsoft.com/office/powerpoint/2010/main" val="114079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8C79-F875-48FD-B352-F7F8E90DE2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AA8CF4-4DF2-4C09-82DF-50D9735E379F}"/>
              </a:ext>
            </a:extLst>
          </p:cNvPr>
          <p:cNvSpPr>
            <a:spLocks noGrp="1"/>
          </p:cNvSpPr>
          <p:nvPr>
            <p:ph type="dt" sz="half" idx="10"/>
          </p:nvPr>
        </p:nvSpPr>
        <p:spPr/>
        <p:txBody>
          <a:bodyPr/>
          <a:lstStyle/>
          <a:p>
            <a:fld id="{7BE35962-18F8-4BEB-9BBE-A75668510FBC}" type="datetimeFigureOut">
              <a:rPr lang="en-US" smtClean="0"/>
              <a:t>11/29/2022</a:t>
            </a:fld>
            <a:endParaRPr lang="en-US"/>
          </a:p>
        </p:txBody>
      </p:sp>
      <p:sp>
        <p:nvSpPr>
          <p:cNvPr id="4" name="Footer Placeholder 3">
            <a:extLst>
              <a:ext uri="{FF2B5EF4-FFF2-40B4-BE49-F238E27FC236}">
                <a16:creationId xmlns:a16="http://schemas.microsoft.com/office/drawing/2014/main" id="{DE513FCC-0F33-43C4-A641-3FB2891CD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AE4130-BC96-451E-AB63-E864A7416A54}"/>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33329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0F82C-15A4-4BB1-9385-848F7B7D3535}"/>
              </a:ext>
            </a:extLst>
          </p:cNvPr>
          <p:cNvSpPr>
            <a:spLocks noGrp="1"/>
          </p:cNvSpPr>
          <p:nvPr>
            <p:ph type="dt" sz="half" idx="10"/>
          </p:nvPr>
        </p:nvSpPr>
        <p:spPr/>
        <p:txBody>
          <a:bodyPr/>
          <a:lstStyle/>
          <a:p>
            <a:fld id="{7BE35962-18F8-4BEB-9BBE-A75668510FBC}" type="datetimeFigureOut">
              <a:rPr lang="en-US" smtClean="0"/>
              <a:t>11/29/2022</a:t>
            </a:fld>
            <a:endParaRPr lang="en-US"/>
          </a:p>
        </p:txBody>
      </p:sp>
      <p:sp>
        <p:nvSpPr>
          <p:cNvPr id="3" name="Footer Placeholder 2">
            <a:extLst>
              <a:ext uri="{FF2B5EF4-FFF2-40B4-BE49-F238E27FC236}">
                <a16:creationId xmlns:a16="http://schemas.microsoft.com/office/drawing/2014/main" id="{CE8A4B6E-5226-4C90-8985-5D5D57822A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230B88-49D0-4F0C-9B50-FE726432618E}"/>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3374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809F-2742-4037-8FAF-6B57B87C8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E925F4-79F3-4537-B14F-D5BCBA8D0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E31BB9-14E6-408B-8550-F60462E78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327F1-2B69-41D2-AD5E-18AB278BA4D8}"/>
              </a:ext>
            </a:extLst>
          </p:cNvPr>
          <p:cNvSpPr>
            <a:spLocks noGrp="1"/>
          </p:cNvSpPr>
          <p:nvPr>
            <p:ph type="dt" sz="half" idx="10"/>
          </p:nvPr>
        </p:nvSpPr>
        <p:spPr/>
        <p:txBody>
          <a:bodyPr/>
          <a:lstStyle/>
          <a:p>
            <a:fld id="{7BE35962-18F8-4BEB-9BBE-A75668510FBC}" type="datetimeFigureOut">
              <a:rPr lang="en-US" smtClean="0"/>
              <a:t>11/29/2022</a:t>
            </a:fld>
            <a:endParaRPr lang="en-US"/>
          </a:p>
        </p:txBody>
      </p:sp>
      <p:sp>
        <p:nvSpPr>
          <p:cNvPr id="6" name="Footer Placeholder 5">
            <a:extLst>
              <a:ext uri="{FF2B5EF4-FFF2-40B4-BE49-F238E27FC236}">
                <a16:creationId xmlns:a16="http://schemas.microsoft.com/office/drawing/2014/main" id="{E2BED08F-F71E-4838-883D-22B1AB98B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FA704-DDE7-465B-875C-A66F61BDD90C}"/>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48600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F5CD3-DAC8-46F9-B0EB-CE8FF7275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EF394-B231-499C-BFFB-11A503BA8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E7CBB6-66D7-459A-A8FA-D1AC790A7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71B2B-D644-4D9A-9C77-DAEDE6FC28C7}"/>
              </a:ext>
            </a:extLst>
          </p:cNvPr>
          <p:cNvSpPr>
            <a:spLocks noGrp="1"/>
          </p:cNvSpPr>
          <p:nvPr>
            <p:ph type="dt" sz="half" idx="10"/>
          </p:nvPr>
        </p:nvSpPr>
        <p:spPr/>
        <p:txBody>
          <a:bodyPr/>
          <a:lstStyle/>
          <a:p>
            <a:fld id="{7BE35962-18F8-4BEB-9BBE-A75668510FBC}" type="datetimeFigureOut">
              <a:rPr lang="en-US" smtClean="0"/>
              <a:t>11/29/2022</a:t>
            </a:fld>
            <a:endParaRPr lang="en-US"/>
          </a:p>
        </p:txBody>
      </p:sp>
      <p:sp>
        <p:nvSpPr>
          <p:cNvPr id="6" name="Footer Placeholder 5">
            <a:extLst>
              <a:ext uri="{FF2B5EF4-FFF2-40B4-BE49-F238E27FC236}">
                <a16:creationId xmlns:a16="http://schemas.microsoft.com/office/drawing/2014/main" id="{1EC5CC1E-DA33-49BD-9AC3-EC7CE94EA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0973E-A44D-45E9-AA0F-3313CFCCD72C}"/>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114004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C6A2-6CA8-4177-AB0B-FA520D7751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77A41A-85C3-4BFC-841E-A510BE205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297E6-0F82-421A-9705-4618E7DDDB37}"/>
              </a:ext>
            </a:extLst>
          </p:cNvPr>
          <p:cNvSpPr>
            <a:spLocks noGrp="1"/>
          </p:cNvSpPr>
          <p:nvPr>
            <p:ph type="dt" sz="half" idx="10"/>
          </p:nvPr>
        </p:nvSpPr>
        <p:spPr/>
        <p:txBody>
          <a:bodyPr/>
          <a:lstStyle/>
          <a:p>
            <a:fld id="{7BE35962-18F8-4BEB-9BBE-A75668510FBC}" type="datetimeFigureOut">
              <a:rPr lang="en-US" smtClean="0"/>
              <a:t>11/29/2022</a:t>
            </a:fld>
            <a:endParaRPr lang="en-US"/>
          </a:p>
        </p:txBody>
      </p:sp>
      <p:sp>
        <p:nvSpPr>
          <p:cNvPr id="5" name="Footer Placeholder 4">
            <a:extLst>
              <a:ext uri="{FF2B5EF4-FFF2-40B4-BE49-F238E27FC236}">
                <a16:creationId xmlns:a16="http://schemas.microsoft.com/office/drawing/2014/main" id="{31051099-BE66-4425-B3EA-9E88441A6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6B7ED-AF0B-4F96-9810-8CCEB95682DA}"/>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144803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3D31B-6256-4BA3-A398-0162C524D3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857AFD-D7B3-448C-A725-171478E2E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E09EC-3B8F-4796-942C-A7F1B39B8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35962-18F8-4BEB-9BBE-A75668510FBC}" type="datetimeFigureOut">
              <a:rPr lang="en-US" smtClean="0"/>
              <a:t>11/29/2022</a:t>
            </a:fld>
            <a:endParaRPr lang="en-US"/>
          </a:p>
        </p:txBody>
      </p:sp>
      <p:sp>
        <p:nvSpPr>
          <p:cNvPr id="5" name="Footer Placeholder 4">
            <a:extLst>
              <a:ext uri="{FF2B5EF4-FFF2-40B4-BE49-F238E27FC236}">
                <a16:creationId xmlns:a16="http://schemas.microsoft.com/office/drawing/2014/main" id="{E83BA487-05B9-4038-946D-229724ED3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66FD68-DAD6-4748-8540-399AE0806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DE90C-0AC6-48CF-8D50-8BDD3960DE96}" type="slidenum">
              <a:rPr lang="en-US" smtClean="0"/>
              <a:t>‹#›</a:t>
            </a:fld>
            <a:endParaRPr lang="en-US"/>
          </a:p>
        </p:txBody>
      </p:sp>
    </p:spTree>
    <p:extLst>
      <p:ext uri="{BB962C8B-B14F-4D97-AF65-F5344CB8AC3E}">
        <p14:creationId xmlns:p14="http://schemas.microsoft.com/office/powerpoint/2010/main" val="218465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43884517-9AB6-49A4-BD96-ED76AC4A3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101" y="5679928"/>
            <a:ext cx="2988075" cy="924385"/>
          </a:xfrm>
          <a:prstGeom prst="rect">
            <a:avLst/>
          </a:prstGeom>
        </p:spPr>
      </p:pic>
      <p:cxnSp>
        <p:nvCxnSpPr>
          <p:cNvPr id="7" name="Straight Connector 6">
            <a:extLst>
              <a:ext uri="{FF2B5EF4-FFF2-40B4-BE49-F238E27FC236}">
                <a16:creationId xmlns:a16="http://schemas.microsoft.com/office/drawing/2014/main" id="{BA9A7FA0-38DE-4DC4-B9A9-FB68BB255AC1}"/>
              </a:ext>
            </a:extLst>
          </p:cNvPr>
          <p:cNvCxnSpPr/>
          <p:nvPr/>
        </p:nvCxnSpPr>
        <p:spPr>
          <a:xfrm>
            <a:off x="6096000" y="5799221"/>
            <a:ext cx="0" cy="68580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F08DBB-8C5B-4B28-AC2A-899D7534A1D0}"/>
              </a:ext>
            </a:extLst>
          </p:cNvPr>
          <p:cNvSpPr txBox="1"/>
          <p:nvPr/>
        </p:nvSpPr>
        <p:spPr>
          <a:xfrm>
            <a:off x="6236369" y="5880511"/>
            <a:ext cx="3239308" cy="523220"/>
          </a:xfrm>
          <a:prstGeom prst="rect">
            <a:avLst/>
          </a:prstGeom>
          <a:solidFill>
            <a:schemeClr val="bg1"/>
          </a:solidFill>
        </p:spPr>
        <p:txBody>
          <a:bodyPr wrap="square" rtlCol="0">
            <a:spAutoFit/>
          </a:bodyPr>
          <a:lstStyle/>
          <a:p>
            <a:r>
              <a:rPr lang="en-US" sz="2800" b="1" dirty="0">
                <a:solidFill>
                  <a:schemeClr val="accent1">
                    <a:lumMod val="50000"/>
                  </a:schemeClr>
                </a:solidFill>
              </a:rPr>
              <a:t>ftc.gov/</a:t>
            </a:r>
            <a:r>
              <a:rPr lang="en-US" sz="2800" b="1" dirty="0" err="1">
                <a:solidFill>
                  <a:schemeClr val="accent1">
                    <a:lumMod val="50000"/>
                  </a:schemeClr>
                </a:solidFill>
              </a:rPr>
              <a:t>PassItOn</a:t>
            </a:r>
            <a:endParaRPr lang="en-US" sz="2800" b="1" dirty="0">
              <a:solidFill>
                <a:schemeClr val="accent1">
                  <a:lumMod val="50000"/>
                </a:schemeClr>
              </a:solidFill>
            </a:endParaRPr>
          </a:p>
        </p:txBody>
      </p:sp>
    </p:spTree>
    <p:extLst>
      <p:ext uri="{BB962C8B-B14F-4D97-AF65-F5344CB8AC3E}">
        <p14:creationId xmlns:p14="http://schemas.microsoft.com/office/powerpoint/2010/main" val="491800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4974571" y="4512365"/>
            <a:ext cx="3980586" cy="19083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40000"/>
              </a:lnSpc>
              <a:spcAft>
                <a:spcPts val="1200"/>
              </a:spcAft>
              <a:buClr>
                <a:srgbClr val="86BABC"/>
              </a:buClr>
              <a:buSzPct val="100000"/>
              <a:buBlip>
                <a:blip r:embed="rId3"/>
              </a:buBlip>
            </a:pPr>
            <a:r>
              <a:rPr lang="en-US" sz="2600" b="1" dirty="0">
                <a:solidFill>
                  <a:srgbClr val="007481"/>
                </a:solidFill>
                <a:latin typeface="Arial" panose="020B0604020202020204" pitchFamily="34" charset="0"/>
                <a:cs typeface="Arial" panose="020B0604020202020204" pitchFamily="34" charset="0"/>
              </a:rPr>
              <a:t>Questions?</a:t>
            </a:r>
            <a:endParaRPr lang="en-US" sz="2600" dirty="0">
              <a:latin typeface="Arial" panose="020B0604020202020204" pitchFamily="34" charset="0"/>
              <a:cs typeface="Arial" panose="020B0604020202020204" pitchFamily="34" charset="0"/>
            </a:endParaRPr>
          </a:p>
          <a:p>
            <a:pPr>
              <a:lnSpc>
                <a:spcPct val="140000"/>
              </a:lnSpc>
              <a:spcAft>
                <a:spcPts val="1200"/>
              </a:spcAft>
              <a:buClr>
                <a:srgbClr val="86BABC"/>
              </a:buClr>
              <a:buSzPct val="100000"/>
              <a:buBlip>
                <a:blip r:embed="rId3"/>
              </a:buBlip>
            </a:pPr>
            <a:endParaRPr lang="en-US" sz="2600" b="1" dirty="0">
              <a:solidFill>
                <a:srgbClr val="00748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F9C2973-2071-43BA-A73E-6A6266D75B2E}"/>
              </a:ext>
            </a:extLst>
          </p:cNvPr>
          <p:cNvSpPr txBox="1">
            <a:spLocks/>
          </p:cNvSpPr>
          <p:nvPr/>
        </p:nvSpPr>
        <p:spPr>
          <a:xfrm>
            <a:off x="3565047" y="3189384"/>
            <a:ext cx="5189495" cy="11352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200"/>
              </a:spcAft>
            </a:pPr>
            <a:r>
              <a:rPr lang="en-US" sz="26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24595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0AC50-5436-4462-95A2-7FC1897FA2DC}"/>
              </a:ext>
            </a:extLst>
          </p:cNvPr>
          <p:cNvSpPr txBox="1">
            <a:spLocks/>
          </p:cNvSpPr>
          <p:nvPr/>
        </p:nvSpPr>
        <p:spPr>
          <a:xfrm>
            <a:off x="3365770" y="2735159"/>
            <a:ext cx="8161506" cy="8041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latin typeface="Arial" panose="020B0604020202020204" pitchFamily="34" charset="0"/>
                <a:cs typeface="Arial" panose="020B0604020202020204" pitchFamily="34" charset="0"/>
              </a:rPr>
              <a:t>Business Impersonator Scams</a:t>
            </a:r>
          </a:p>
        </p:txBody>
      </p:sp>
      <p:cxnSp>
        <p:nvCxnSpPr>
          <p:cNvPr id="5" name="Straight Connector 4">
            <a:extLst>
              <a:ext uri="{FF2B5EF4-FFF2-40B4-BE49-F238E27FC236}">
                <a16:creationId xmlns:a16="http://schemas.microsoft.com/office/drawing/2014/main" id="{F041AE7A-ABFC-4D29-BC5E-B88754006CA1}"/>
              </a:ext>
            </a:extLst>
          </p:cNvPr>
          <p:cNvCxnSpPr>
            <a:cxnSpLocks/>
          </p:cNvCxnSpPr>
          <p:nvPr/>
        </p:nvCxnSpPr>
        <p:spPr>
          <a:xfrm>
            <a:off x="3161241" y="2998243"/>
            <a:ext cx="0" cy="114167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7BA6FE5-C5F5-4766-9F2C-0174D97F8BA0}"/>
              </a:ext>
            </a:extLst>
          </p:cNvPr>
          <p:cNvSpPr/>
          <p:nvPr/>
        </p:nvSpPr>
        <p:spPr>
          <a:xfrm>
            <a:off x="1708735" y="2998243"/>
            <a:ext cx="1141678" cy="1141678"/>
          </a:xfrm>
          <a:prstGeom prst="ellipse">
            <a:avLst/>
          </a:prstGeom>
          <a:solidFill>
            <a:srgbClr val="D9E9E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Business impersonator scams icon">
            <a:extLst>
              <a:ext uri="{FF2B5EF4-FFF2-40B4-BE49-F238E27FC236}">
                <a16:creationId xmlns:a16="http://schemas.microsoft.com/office/drawing/2014/main" id="{EBF4D161-EC64-4FD3-8FC7-90ED3F7C99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6316" y="3197782"/>
            <a:ext cx="1074814" cy="742599"/>
          </a:xfrm>
          <a:prstGeom prst="rect">
            <a:avLst/>
          </a:prstGeom>
        </p:spPr>
      </p:pic>
    </p:spTree>
    <p:extLst>
      <p:ext uri="{BB962C8B-B14F-4D97-AF65-F5344CB8AC3E}">
        <p14:creationId xmlns:p14="http://schemas.microsoft.com/office/powerpoint/2010/main" val="104943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1887166" y="488007"/>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How it works</a:t>
            </a:r>
          </a:p>
        </p:txBody>
      </p:sp>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1535142" y="2519978"/>
            <a:ext cx="7489099" cy="367747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lnSpc>
                <a:spcPct val="150000"/>
              </a:lnSpc>
              <a:spcAft>
                <a:spcPts val="1200"/>
              </a:spcAft>
              <a:buClr>
                <a:srgbClr val="007481"/>
              </a:buClr>
              <a:buBlip>
                <a:blip r:embed="rId3"/>
              </a:buBlip>
            </a:pPr>
            <a:r>
              <a:rPr lang="en-US" sz="2600" dirty="0">
                <a:latin typeface="Arial" panose="020B0604020202020204" pitchFamily="34" charset="0"/>
                <a:cs typeface="Arial" panose="020B0604020202020204" pitchFamily="34" charset="0"/>
              </a:rPr>
              <a:t>You get a call, email, text, or message on social media</a:t>
            </a:r>
          </a:p>
          <a:p>
            <a:pPr marL="396875" indent="-396875">
              <a:lnSpc>
                <a:spcPct val="150000"/>
              </a:lnSpc>
              <a:spcAft>
                <a:spcPts val="1200"/>
              </a:spcAft>
              <a:buClr>
                <a:srgbClr val="007481"/>
              </a:buClr>
              <a:buBlip>
                <a:blip r:embed="rId3"/>
              </a:buBlip>
            </a:pPr>
            <a:r>
              <a:rPr lang="en-US" sz="2600" dirty="0">
                <a:latin typeface="Arial" panose="020B0604020202020204" pitchFamily="34" charset="0"/>
                <a:cs typeface="Arial" panose="020B0604020202020204" pitchFamily="34" charset="0"/>
              </a:rPr>
              <a:t>Something very bad – or very good has happened</a:t>
            </a:r>
          </a:p>
          <a:p>
            <a:pPr marL="396875" indent="-396875">
              <a:lnSpc>
                <a:spcPct val="150000"/>
              </a:lnSpc>
              <a:spcAft>
                <a:spcPts val="1200"/>
              </a:spcAft>
              <a:buClr>
                <a:srgbClr val="007481"/>
              </a:buClr>
              <a:buBlip>
                <a:blip r:embed="rId3"/>
              </a:buBlip>
            </a:pPr>
            <a:r>
              <a:rPr lang="en-US" sz="2600" dirty="0">
                <a:latin typeface="Arial" panose="020B0604020202020204" pitchFamily="34" charset="0"/>
                <a:cs typeface="Arial" panose="020B0604020202020204" pitchFamily="34" charset="0"/>
              </a:rPr>
              <a:t>Call a number or click a link</a:t>
            </a:r>
          </a:p>
          <a:p>
            <a:pPr marL="0" indent="0">
              <a:lnSpc>
                <a:spcPct val="150000"/>
              </a:lnSpc>
              <a:spcAft>
                <a:spcPts val="1200"/>
              </a:spcAft>
              <a:buClr>
                <a:srgbClr val="007481"/>
              </a:buClr>
              <a:buNone/>
            </a:pPr>
            <a:endParaRPr lang="en-US" sz="32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939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1887166" y="488007"/>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What happens next</a:t>
            </a:r>
          </a:p>
        </p:txBody>
      </p:sp>
      <p:sp>
        <p:nvSpPr>
          <p:cNvPr id="4" name="Content Placeholder 2">
            <a:extLst>
              <a:ext uri="{FF2B5EF4-FFF2-40B4-BE49-F238E27FC236}">
                <a16:creationId xmlns:a16="http://schemas.microsoft.com/office/drawing/2014/main" id="{BB74B5E5-31C4-48DD-892C-D54E44581120}"/>
              </a:ext>
            </a:extLst>
          </p:cNvPr>
          <p:cNvSpPr txBox="1">
            <a:spLocks/>
          </p:cNvSpPr>
          <p:nvPr/>
        </p:nvSpPr>
        <p:spPr>
          <a:xfrm>
            <a:off x="1580113" y="2534968"/>
            <a:ext cx="7489099" cy="36774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lnSpc>
                <a:spcPct val="150000"/>
              </a:lnSpc>
              <a:spcAft>
                <a:spcPts val="1200"/>
              </a:spcAft>
              <a:buClr>
                <a:srgbClr val="007481"/>
              </a:buClr>
              <a:buBlip>
                <a:blip r:embed="rId3"/>
              </a:buBlip>
            </a:pPr>
            <a:r>
              <a:rPr lang="en-US" sz="2600" dirty="0">
                <a:latin typeface="Arial" panose="020B0604020202020204" pitchFamily="34" charset="0"/>
                <a:cs typeface="Arial" panose="020B0604020202020204" pitchFamily="34" charset="0"/>
              </a:rPr>
              <a:t>They’ll say you must pay</a:t>
            </a:r>
          </a:p>
          <a:p>
            <a:pPr marL="396875" indent="-396875">
              <a:lnSpc>
                <a:spcPct val="150000"/>
              </a:lnSpc>
              <a:spcAft>
                <a:spcPts val="1200"/>
              </a:spcAft>
              <a:buClr>
                <a:srgbClr val="007481"/>
              </a:buClr>
              <a:buBlip>
                <a:blip r:embed="rId3"/>
              </a:buBlip>
            </a:pPr>
            <a:r>
              <a:rPr lang="en-US" sz="2600" dirty="0">
                <a:latin typeface="Arial" panose="020B0604020202020204" pitchFamily="34" charset="0"/>
                <a:cs typeface="Arial" panose="020B0604020202020204" pitchFamily="34" charset="0"/>
              </a:rPr>
              <a:t>They’ll ask for your Social Security number</a:t>
            </a:r>
          </a:p>
          <a:p>
            <a:pPr marL="396875" indent="-396875">
              <a:lnSpc>
                <a:spcPct val="150000"/>
              </a:lnSpc>
              <a:spcAft>
                <a:spcPts val="1200"/>
              </a:spcAft>
              <a:buClr>
                <a:srgbClr val="007481"/>
              </a:buClr>
              <a:buBlip>
                <a:blip r:embed="rId3"/>
              </a:buBlip>
            </a:pPr>
            <a:r>
              <a:rPr lang="en-US" sz="2600" dirty="0">
                <a:latin typeface="Arial" panose="020B0604020202020204" pitchFamily="34" charset="0"/>
                <a:cs typeface="Arial" panose="020B0604020202020204" pitchFamily="34" charset="0"/>
              </a:rPr>
              <a:t>They’ll ask for access to your computer</a:t>
            </a:r>
          </a:p>
          <a:p>
            <a:pPr marL="0" indent="0">
              <a:lnSpc>
                <a:spcPct val="150000"/>
              </a:lnSpc>
              <a:spcAft>
                <a:spcPts val="1200"/>
              </a:spcAft>
              <a:buClr>
                <a:srgbClr val="007481"/>
              </a:buClr>
              <a:buNone/>
            </a:pPr>
            <a:endParaRPr lang="en-US" sz="32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96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1887166" y="488007"/>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Money, money, money</a:t>
            </a:r>
          </a:p>
        </p:txBody>
      </p:sp>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1595259" y="2541877"/>
            <a:ext cx="8511701" cy="401452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Aft>
                <a:spcPts val="1200"/>
              </a:spcAft>
              <a:buClr>
                <a:srgbClr val="86BABC"/>
              </a:buClr>
              <a:buBlip>
                <a:blip r:embed="rId3"/>
              </a:buBlip>
            </a:pPr>
            <a:r>
              <a:rPr lang="en-US" dirty="0">
                <a:latin typeface="Arial" panose="020B0604020202020204" pitchFamily="34" charset="0"/>
                <a:cs typeface="Arial" panose="020B0604020202020204" pitchFamily="34" charset="0"/>
              </a:rPr>
              <a:t>Wire transfer</a:t>
            </a:r>
          </a:p>
          <a:p>
            <a:pPr>
              <a:lnSpc>
                <a:spcPct val="140000"/>
              </a:lnSpc>
              <a:spcAft>
                <a:spcPts val="1200"/>
              </a:spcAft>
              <a:buClr>
                <a:srgbClr val="86BABC"/>
              </a:buClr>
              <a:buBlip>
                <a:blip r:embed="rId3"/>
              </a:buBlip>
            </a:pPr>
            <a:r>
              <a:rPr lang="en-US" dirty="0">
                <a:latin typeface="Arial" panose="020B0604020202020204" pitchFamily="34" charset="0"/>
                <a:cs typeface="Arial" panose="020B0604020202020204" pitchFamily="34" charset="0"/>
              </a:rPr>
              <a:t>Prepaid card</a:t>
            </a:r>
          </a:p>
          <a:p>
            <a:pPr>
              <a:lnSpc>
                <a:spcPct val="140000"/>
              </a:lnSpc>
              <a:spcAft>
                <a:spcPts val="1200"/>
              </a:spcAft>
              <a:buClr>
                <a:srgbClr val="86BABC"/>
              </a:buClr>
              <a:buBlip>
                <a:blip r:embed="rId3"/>
              </a:buBlip>
            </a:pPr>
            <a:r>
              <a:rPr lang="en-US" dirty="0">
                <a:latin typeface="Arial" panose="020B0604020202020204" pitchFamily="34" charset="0"/>
                <a:cs typeface="Arial" panose="020B0604020202020204" pitchFamily="34" charset="0"/>
              </a:rPr>
              <a:t>Gift cards</a:t>
            </a:r>
          </a:p>
          <a:p>
            <a:pPr>
              <a:lnSpc>
                <a:spcPct val="140000"/>
              </a:lnSpc>
              <a:spcAft>
                <a:spcPts val="1200"/>
              </a:spcAft>
              <a:buClr>
                <a:srgbClr val="86BABC"/>
              </a:buClr>
              <a:buBlip>
                <a:blip r:embed="rId3"/>
              </a:buBlip>
            </a:pPr>
            <a:r>
              <a:rPr lang="en-US" dirty="0">
                <a:latin typeface="Arial" panose="020B0604020202020204" pitchFamily="34" charset="0"/>
                <a:cs typeface="Arial" panose="020B0604020202020204" pitchFamily="34" charset="0"/>
              </a:rPr>
              <a:t>Cryptocurrency</a:t>
            </a:r>
          </a:p>
          <a:p>
            <a:pPr>
              <a:lnSpc>
                <a:spcPct val="140000"/>
              </a:lnSpc>
              <a:spcAft>
                <a:spcPts val="1200"/>
              </a:spcAft>
              <a:buClr>
                <a:srgbClr val="86BABC"/>
              </a:buClr>
              <a:buBlip>
                <a:blip r:embed="rId3"/>
              </a:buBlip>
            </a:pPr>
            <a:r>
              <a:rPr lang="en-US" dirty="0">
                <a:latin typeface="Arial" panose="020B0604020202020204" pitchFamily="34" charset="0"/>
                <a:cs typeface="Arial" panose="020B0604020202020204" pitchFamily="34" charset="0"/>
              </a:rPr>
              <a:t>Any of these = sending cash</a:t>
            </a:r>
          </a:p>
          <a:p>
            <a:pPr>
              <a:lnSpc>
                <a:spcPct val="140000"/>
              </a:lnSpc>
              <a:spcAft>
                <a:spcPts val="1200"/>
              </a:spcAft>
              <a:buClr>
                <a:srgbClr val="86BABC"/>
              </a:buClr>
              <a:buBlip>
                <a:blip r:embed="rId3"/>
              </a:buBlip>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59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1887166" y="488007"/>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Their line, your reply </a:t>
            </a:r>
          </a:p>
        </p:txBody>
      </p:sp>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1618560" y="2584760"/>
            <a:ext cx="8338500" cy="39566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“Your Amazon account is suspended for unauthorized activity. Pay $$$ to get it reinstated.”</a:t>
            </a:r>
          </a:p>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“Your </a:t>
            </a:r>
            <a:r>
              <a:rPr lang="en-US" sz="2600" dirty="0" err="1">
                <a:latin typeface="Arial" panose="020B0604020202020204" pitchFamily="34" charset="0"/>
                <a:cs typeface="Arial" panose="020B0604020202020204" pitchFamily="34" charset="0"/>
              </a:rPr>
              <a:t>Fedex</a:t>
            </a:r>
            <a:r>
              <a:rPr lang="en-US" sz="2600" dirty="0">
                <a:latin typeface="Arial" panose="020B0604020202020204" pitchFamily="34" charset="0"/>
                <a:cs typeface="Arial" panose="020B0604020202020204" pitchFamily="34" charset="0"/>
              </a:rPr>
              <a:t> package is on the way. Click this link to update your delivery preferences.”</a:t>
            </a:r>
          </a:p>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“Congratulations! You’ve been chosen to take a survey and win a free drill. Just pay $$$ for shipping.”</a:t>
            </a:r>
          </a:p>
          <a:p>
            <a:pPr>
              <a:lnSpc>
                <a:spcPct val="140000"/>
              </a:lnSpc>
              <a:spcAft>
                <a:spcPts val="1200"/>
              </a:spcAft>
              <a:buClr>
                <a:srgbClr val="86BABC"/>
              </a:buClr>
              <a:buBlip>
                <a:blip r:embed="rId3"/>
              </a:buBlip>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48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1887166" y="488007"/>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What to do</a:t>
            </a:r>
          </a:p>
        </p:txBody>
      </p:sp>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1599828" y="2489183"/>
            <a:ext cx="8087407" cy="36774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Don’t click any links or call numbers</a:t>
            </a:r>
          </a:p>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Never send money</a:t>
            </a:r>
          </a:p>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Contact the company at a number you know to be true</a:t>
            </a:r>
          </a:p>
        </p:txBody>
      </p:sp>
    </p:spTree>
    <p:extLst>
      <p:ext uri="{BB962C8B-B14F-4D97-AF65-F5344CB8AC3E}">
        <p14:creationId xmlns:p14="http://schemas.microsoft.com/office/powerpoint/2010/main" val="396301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2052465" y="3190462"/>
            <a:ext cx="8784313" cy="24350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40000"/>
              </a:lnSpc>
              <a:spcAft>
                <a:spcPts val="1200"/>
              </a:spcAft>
              <a:buClr>
                <a:srgbClr val="86BABC"/>
              </a:buClr>
              <a:buSzPct val="100000"/>
              <a:buBlip>
                <a:blip r:embed="rId3"/>
              </a:buBlip>
            </a:pPr>
            <a:r>
              <a:rPr lang="en-US" sz="2600" dirty="0">
                <a:latin typeface="Arial" panose="020B0604020202020204" pitchFamily="34" charset="0"/>
                <a:cs typeface="Arial" panose="020B0604020202020204" pitchFamily="34" charset="0"/>
              </a:rPr>
              <a:t>Start a conversation</a:t>
            </a:r>
          </a:p>
          <a:p>
            <a:pPr>
              <a:lnSpc>
                <a:spcPct val="140000"/>
              </a:lnSpc>
              <a:spcAft>
                <a:spcPts val="1200"/>
              </a:spcAft>
              <a:buClr>
                <a:srgbClr val="86BABC"/>
              </a:buClr>
              <a:buSzPct val="100000"/>
              <a:buBlip>
                <a:blip r:embed="rId3"/>
              </a:buBlip>
            </a:pPr>
            <a:r>
              <a:rPr lang="en-US" sz="2600" dirty="0">
                <a:latin typeface="Arial" panose="020B0604020202020204" pitchFamily="34" charset="0"/>
                <a:cs typeface="Arial" panose="020B0604020202020204" pitchFamily="34" charset="0"/>
              </a:rPr>
              <a:t> Share what you know, your strategies and ideas</a:t>
            </a:r>
          </a:p>
          <a:p>
            <a:pPr>
              <a:lnSpc>
                <a:spcPct val="140000"/>
              </a:lnSpc>
              <a:spcAft>
                <a:spcPts val="1200"/>
              </a:spcAft>
              <a:buClr>
                <a:srgbClr val="86BABC"/>
              </a:buClr>
              <a:buSzPct val="100000"/>
              <a:buBlip>
                <a:blip r:embed="rId3"/>
              </a:buBlip>
            </a:pPr>
            <a:r>
              <a:rPr lang="en-US" sz="2600" dirty="0">
                <a:latin typeface="Arial" panose="020B0604020202020204" pitchFamily="34" charset="0"/>
                <a:cs typeface="Arial" panose="020B0604020202020204" pitchFamily="34" charset="0"/>
              </a:rPr>
              <a:t> Get more information at </a:t>
            </a:r>
            <a:r>
              <a:rPr lang="en-US" sz="2600" b="1" dirty="0">
                <a:solidFill>
                  <a:srgbClr val="007481"/>
                </a:solidFill>
                <a:latin typeface="Arial" panose="020B0604020202020204" pitchFamily="34" charset="0"/>
                <a:cs typeface="Arial" panose="020B0604020202020204" pitchFamily="34" charset="0"/>
              </a:rPr>
              <a:t>ftc.gov/PassItOn</a:t>
            </a:r>
          </a:p>
        </p:txBody>
      </p:sp>
      <p:pic>
        <p:nvPicPr>
          <p:cNvPr id="5" name="Picture 4" descr="Icon&#10;&#10;Description automatically generated">
            <a:extLst>
              <a:ext uri="{FF2B5EF4-FFF2-40B4-BE49-F238E27FC236}">
                <a16:creationId xmlns:a16="http://schemas.microsoft.com/office/drawing/2014/main" id="{366F1C9C-4ECE-4EAD-9167-89358F9153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8024" y="2945295"/>
            <a:ext cx="991925" cy="991925"/>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E7C8CFDC-EC87-4B62-800B-27A4FED8A5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8180" y="4726585"/>
            <a:ext cx="1120221" cy="731573"/>
          </a:xfrm>
          <a:prstGeom prst="rect">
            <a:avLst/>
          </a:prstGeom>
        </p:spPr>
      </p:pic>
    </p:spTree>
    <p:extLst>
      <p:ext uri="{BB962C8B-B14F-4D97-AF65-F5344CB8AC3E}">
        <p14:creationId xmlns:p14="http://schemas.microsoft.com/office/powerpoint/2010/main" val="236753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4974571" y="4512365"/>
            <a:ext cx="3980586" cy="19083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40000"/>
              </a:lnSpc>
              <a:spcAft>
                <a:spcPts val="1200"/>
              </a:spcAft>
              <a:buClr>
                <a:srgbClr val="86BABC"/>
              </a:buClr>
              <a:buSzPct val="100000"/>
              <a:buBlip>
                <a:blip r:embed="rId3"/>
              </a:buBlip>
            </a:pPr>
            <a:r>
              <a:rPr lang="en-US" sz="2600" b="1" dirty="0">
                <a:solidFill>
                  <a:srgbClr val="007481"/>
                </a:solidFill>
                <a:latin typeface="Arial" panose="020B0604020202020204" pitchFamily="34" charset="0"/>
                <a:cs typeface="Arial" panose="020B0604020202020204" pitchFamily="34" charset="0"/>
              </a:rPr>
              <a:t>ReportFraud.ftc.gov</a:t>
            </a:r>
          </a:p>
          <a:p>
            <a:pPr>
              <a:lnSpc>
                <a:spcPct val="140000"/>
              </a:lnSpc>
              <a:spcAft>
                <a:spcPts val="1200"/>
              </a:spcAft>
              <a:buClr>
                <a:srgbClr val="86BABC"/>
              </a:buClr>
              <a:buSzPct val="100000"/>
              <a:buBlip>
                <a:blip r:embed="rId3"/>
              </a:buBlip>
            </a:pPr>
            <a:r>
              <a:rPr lang="en-US" sz="2600" dirty="0">
                <a:latin typeface="Arial" panose="020B0604020202020204" pitchFamily="34" charset="0"/>
                <a:cs typeface="Arial" panose="020B0604020202020204" pitchFamily="34" charset="0"/>
              </a:rPr>
              <a:t>1-877-FTC-HELP</a:t>
            </a:r>
          </a:p>
          <a:p>
            <a:pPr>
              <a:lnSpc>
                <a:spcPct val="140000"/>
              </a:lnSpc>
              <a:spcAft>
                <a:spcPts val="1200"/>
              </a:spcAft>
              <a:buClr>
                <a:srgbClr val="86BABC"/>
              </a:buClr>
              <a:buSzPct val="100000"/>
              <a:buBlip>
                <a:blip r:embed="rId3"/>
              </a:buBlip>
            </a:pPr>
            <a:endParaRPr lang="en-US" sz="2600" b="1" dirty="0">
              <a:solidFill>
                <a:srgbClr val="00748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F9C2973-2071-43BA-A73E-6A6266D75B2E}"/>
              </a:ext>
            </a:extLst>
          </p:cNvPr>
          <p:cNvSpPr txBox="1">
            <a:spLocks/>
          </p:cNvSpPr>
          <p:nvPr/>
        </p:nvSpPr>
        <p:spPr>
          <a:xfrm>
            <a:off x="3565047" y="3189384"/>
            <a:ext cx="5189495" cy="11352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200"/>
              </a:spcAft>
            </a:pPr>
            <a:r>
              <a:rPr lang="en-US" sz="2600" b="1" dirty="0">
                <a:latin typeface="Arial" panose="020B0604020202020204" pitchFamily="34" charset="0"/>
                <a:cs typeface="Arial" panose="020B0604020202020204" pitchFamily="34" charset="0"/>
              </a:rPr>
              <a:t>Report it</a:t>
            </a:r>
          </a:p>
        </p:txBody>
      </p:sp>
      <p:pic>
        <p:nvPicPr>
          <p:cNvPr id="4" name="Picture 3" descr="Logo&#10;&#10;Description automatically generated">
            <a:extLst>
              <a:ext uri="{FF2B5EF4-FFF2-40B4-BE49-F238E27FC236}">
                <a16:creationId xmlns:a16="http://schemas.microsoft.com/office/drawing/2014/main" id="{7CEFFAEB-42A5-4751-979E-D42CA2874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242" y="4512365"/>
            <a:ext cx="1667892" cy="1672062"/>
          </a:xfrm>
          <a:prstGeom prst="rect">
            <a:avLst/>
          </a:prstGeom>
        </p:spPr>
      </p:pic>
    </p:spTree>
    <p:extLst>
      <p:ext uri="{BB962C8B-B14F-4D97-AF65-F5344CB8AC3E}">
        <p14:creationId xmlns:p14="http://schemas.microsoft.com/office/powerpoint/2010/main" val="402140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918</Words>
  <Application>Microsoft Office PowerPoint</Application>
  <PresentationFormat>Widescreen</PresentationFormat>
  <Paragraphs>66</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Trade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Apanaviciute, Daniele</dc:creator>
  <cp:lastModifiedBy>Lazarus, Ari</cp:lastModifiedBy>
  <cp:revision>13</cp:revision>
  <dcterms:created xsi:type="dcterms:W3CDTF">2022-09-22T20:30:32Z</dcterms:created>
  <dcterms:modified xsi:type="dcterms:W3CDTF">2022-11-29T21:38:50Z</dcterms:modified>
</cp:coreProperties>
</file>