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4"/>
  </p:notesMasterIdLst>
  <p:sldIdLst>
    <p:sldId id="331" r:id="rId2"/>
    <p:sldId id="330" r:id="rId3"/>
    <p:sldId id="337" r:id="rId4"/>
    <p:sldId id="338" r:id="rId5"/>
    <p:sldId id="344" r:id="rId6"/>
    <p:sldId id="339" r:id="rId7"/>
    <p:sldId id="345" r:id="rId8"/>
    <p:sldId id="340" r:id="rId9"/>
    <p:sldId id="341" r:id="rId10"/>
    <p:sldId id="342" r:id="rId11"/>
    <p:sldId id="332" r:id="rId12"/>
    <p:sldId id="34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980182-1F85-37FF-FAE5-D73125B0428C}" name="Miranda, Cristina" initials="MC" userId="S::cmiranda@ftc.gov::8770235e-c08f-4ba0-afb5-ad85725e025c" providerId="AD"/>
  <p188:author id="{217777DF-70CF-B8D0-F1CE-CC22EC46EB5B}" name="De las Heras, Gema" initials="DlHG" userId="S::gdelasheras@ftc.gov::fd5066c9-a0b1-4a57-b1aa-703639499cf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73"/>
    <a:srgbClr val="1C3557"/>
    <a:srgbClr val="F7E5C9"/>
    <a:srgbClr val="2E9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75079" autoAdjust="0"/>
  </p:normalViewPr>
  <p:slideViewPr>
    <p:cSldViewPr snapToGrid="0">
      <p:cViewPr varScale="1">
        <p:scale>
          <a:sx n="85" d="100"/>
          <a:sy n="85" d="100"/>
        </p:scale>
        <p:origin x="1368"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F8414-E028-4B12-8549-3E4C0B8967D5}" type="datetimeFigureOut">
              <a:rPr lang="en-US" smtClean="0"/>
              <a:t>4/28/2023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A5872-CA77-4F01-89D2-5B16C08A2D3A}" type="slidenum">
              <a:rPr lang="en-US" smtClean="0"/>
              <a:t>‹#›</a:t>
            </a:fld>
            <a:endParaRPr lang="en-US" dirty="0"/>
          </a:p>
        </p:txBody>
      </p:sp>
    </p:spTree>
    <p:extLst>
      <p:ext uri="{BB962C8B-B14F-4D97-AF65-F5344CB8AC3E}">
        <p14:creationId xmlns:p14="http://schemas.microsoft.com/office/powerpoint/2010/main" val="400358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Salude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la audiencia y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preséntese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Hoy,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vamos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hablar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sobre</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algunas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maneras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de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detectar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y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evitar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estafas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mientras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busca</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empleo</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a:p>
            <a:endParaRPr lang="en-US" b="1" dirty="0"/>
          </a:p>
          <a:p>
            <a:r>
              <a:rPr lang="en-US" b="1" dirty="0"/>
              <a:t>NOTA PARA LOS PRESENTADORES:</a:t>
            </a:r>
            <a:r>
              <a:rPr lang="en-US" dirty="0"/>
              <a:t> </a:t>
            </a:r>
          </a:p>
          <a:p>
            <a:pPr marL="171450" indent="-171450">
              <a:buFont typeface="Arial" panose="020B0604020202020204" pitchFamily="34" charset="0"/>
              <a:buChar char="•"/>
            </a:pPr>
            <a:r>
              <a:rPr lang="en-US" dirty="0" err="1"/>
              <a:t>Usted</a:t>
            </a:r>
            <a:r>
              <a:rPr lang="en-US" dirty="0"/>
              <a:t> no </a:t>
            </a:r>
            <a:r>
              <a:rPr lang="en-US" dirty="0" err="1"/>
              <a:t>tiene</a:t>
            </a:r>
            <a:r>
              <a:rPr lang="en-US" dirty="0"/>
              <a:t> que </a:t>
            </a:r>
            <a:r>
              <a:rPr lang="en-US" dirty="0" err="1"/>
              <a:t>cubrir</a:t>
            </a:r>
            <a:r>
              <a:rPr lang="en-US" dirty="0"/>
              <a:t> </a:t>
            </a:r>
            <a:r>
              <a:rPr lang="en-US" dirty="0" err="1"/>
              <a:t>todos</a:t>
            </a:r>
            <a:r>
              <a:rPr lang="en-US" dirty="0"/>
              <a:t> </a:t>
            </a:r>
            <a:r>
              <a:rPr lang="en-US" dirty="0" err="1"/>
              <a:t>los</a:t>
            </a:r>
            <a:r>
              <a:rPr lang="en-US" dirty="0"/>
              <a:t> </a:t>
            </a:r>
            <a:r>
              <a:rPr lang="en-US" dirty="0" err="1"/>
              <a:t>temas</a:t>
            </a:r>
            <a:r>
              <a:rPr lang="en-US" dirty="0"/>
              <a:t> </a:t>
            </a:r>
            <a:r>
              <a:rPr lang="en-US" dirty="0" err="1"/>
              <a:t>en</a:t>
            </a:r>
            <a:r>
              <a:rPr lang="en-US" dirty="0"/>
              <a:t> </a:t>
            </a:r>
            <a:r>
              <a:rPr lang="en-US" dirty="0" err="1"/>
              <a:t>esta</a:t>
            </a:r>
            <a:r>
              <a:rPr lang="en-US" dirty="0"/>
              <a:t> </a:t>
            </a:r>
            <a:r>
              <a:rPr lang="en-US" dirty="0" err="1"/>
              <a:t>presentación</a:t>
            </a:r>
            <a:r>
              <a:rPr lang="en-US" dirty="0"/>
              <a:t>. </a:t>
            </a:r>
          </a:p>
          <a:p>
            <a:pPr marL="171450" indent="-171450">
              <a:buFont typeface="Arial" panose="020B0604020202020204" pitchFamily="34" charset="0"/>
              <a:buChar char="•"/>
            </a:pPr>
            <a:r>
              <a:rPr lang="en-US" dirty="0" err="1"/>
              <a:t>Recomendamos</a:t>
            </a:r>
            <a:r>
              <a:rPr lang="en-US" dirty="0"/>
              <a:t> que </a:t>
            </a:r>
            <a:r>
              <a:rPr lang="en-US" dirty="0" err="1"/>
              <a:t>usted</a:t>
            </a:r>
            <a:r>
              <a:rPr lang="en-US" dirty="0"/>
              <a:t> use solo </a:t>
            </a:r>
            <a:r>
              <a:rPr lang="en-US" dirty="0" err="1"/>
              <a:t>los</a:t>
            </a:r>
            <a:r>
              <a:rPr lang="en-US" dirty="0"/>
              <a:t> </a:t>
            </a:r>
            <a:r>
              <a:rPr lang="en-US" dirty="0" err="1"/>
              <a:t>temas</a:t>
            </a:r>
            <a:r>
              <a:rPr lang="en-US" dirty="0"/>
              <a:t> que </a:t>
            </a:r>
            <a:r>
              <a:rPr lang="en-US" dirty="0" err="1"/>
              <a:t>quiere</a:t>
            </a:r>
            <a:r>
              <a:rPr lang="en-US" dirty="0"/>
              <a:t> </a:t>
            </a:r>
            <a:r>
              <a:rPr lang="en-US" dirty="0" err="1"/>
              <a:t>cubrir</a:t>
            </a:r>
            <a:r>
              <a:rPr lang="en-US" dirty="0"/>
              <a:t>, </a:t>
            </a:r>
            <a:r>
              <a:rPr lang="en-US" dirty="0" err="1"/>
              <a:t>considerando</a:t>
            </a:r>
            <a:r>
              <a:rPr lang="en-US" dirty="0"/>
              <a:t> la audiencia y </a:t>
            </a:r>
            <a:r>
              <a:rPr lang="en-US" dirty="0" err="1"/>
              <a:t>el</a:t>
            </a:r>
            <a:r>
              <a:rPr lang="en-US" dirty="0"/>
              <a:t> </a:t>
            </a:r>
            <a:r>
              <a:rPr lang="en-US" dirty="0" err="1"/>
              <a:t>tiempo</a:t>
            </a:r>
            <a:r>
              <a:rPr lang="en-US" dirty="0"/>
              <a:t> de la </a:t>
            </a:r>
            <a:r>
              <a:rPr lang="en-US" dirty="0" err="1"/>
              <a:t>presentación</a:t>
            </a:r>
            <a:r>
              <a:rPr lang="en-US" dirty="0"/>
              <a:t>. </a:t>
            </a:r>
          </a:p>
          <a:p>
            <a:pPr marL="171450" indent="-171450">
              <a:buFont typeface="Arial" panose="020B0604020202020204" pitchFamily="34" charset="0"/>
              <a:buChar char="•"/>
            </a:pPr>
            <a:r>
              <a:rPr lang="en-US" dirty="0"/>
              <a:t>Si </a:t>
            </a:r>
            <a:r>
              <a:rPr lang="en-US" dirty="0" err="1"/>
              <a:t>usted</a:t>
            </a:r>
            <a:r>
              <a:rPr lang="en-US" dirty="0"/>
              <a:t> </a:t>
            </a:r>
            <a:r>
              <a:rPr lang="en-US" dirty="0" err="1"/>
              <a:t>quiere</a:t>
            </a:r>
            <a:r>
              <a:rPr lang="en-US" dirty="0"/>
              <a:t> usar </a:t>
            </a:r>
            <a:r>
              <a:rPr lang="en-US" dirty="0" err="1"/>
              <a:t>todas</a:t>
            </a:r>
            <a:r>
              <a:rPr lang="en-US" dirty="0"/>
              <a:t> las </a:t>
            </a:r>
            <a:r>
              <a:rPr lang="en-US" dirty="0" err="1"/>
              <a:t>diapositivas</a:t>
            </a:r>
            <a:r>
              <a:rPr lang="en-US" dirty="0"/>
              <a:t>, </a:t>
            </a:r>
            <a:r>
              <a:rPr lang="en-US" dirty="0" err="1"/>
              <a:t>estimamos</a:t>
            </a:r>
            <a:r>
              <a:rPr lang="en-US" dirty="0"/>
              <a:t> que la </a:t>
            </a:r>
            <a:r>
              <a:rPr lang="en-US" dirty="0" err="1"/>
              <a:t>presentación</a:t>
            </a:r>
            <a:r>
              <a:rPr lang="en-US" dirty="0"/>
              <a:t> </a:t>
            </a:r>
            <a:r>
              <a:rPr lang="en-US" dirty="0" err="1"/>
              <a:t>completa</a:t>
            </a:r>
            <a:r>
              <a:rPr lang="en-US" dirty="0"/>
              <a:t> dura </a:t>
            </a:r>
            <a:r>
              <a:rPr lang="en-US" dirty="0" err="1"/>
              <a:t>aproximadamente</a:t>
            </a:r>
            <a:r>
              <a:rPr lang="en-US" dirty="0"/>
              <a:t> 15 </a:t>
            </a:r>
            <a:r>
              <a:rPr lang="en-US" dirty="0" err="1"/>
              <a:t>minutos</a:t>
            </a:r>
            <a:r>
              <a:rPr lang="en-US" dirty="0"/>
              <a:t>. </a:t>
            </a:r>
          </a:p>
          <a:p>
            <a:pPr marL="171450" indent="-171450">
              <a:buFont typeface="Arial" panose="020B0604020202020204" pitchFamily="34" charset="0"/>
              <a:buChar char="•"/>
            </a:pPr>
            <a:r>
              <a:rPr lang="en-US" dirty="0" err="1"/>
              <a:t>Tampoco</a:t>
            </a:r>
            <a:r>
              <a:rPr lang="en-US" dirty="0"/>
              <a:t> </a:t>
            </a:r>
            <a:r>
              <a:rPr lang="en-US" dirty="0" err="1"/>
              <a:t>tiene</a:t>
            </a:r>
            <a:r>
              <a:rPr lang="en-US" dirty="0"/>
              <a:t> que usar las </a:t>
            </a:r>
            <a:r>
              <a:rPr lang="en-US" dirty="0" err="1"/>
              <a:t>notas</a:t>
            </a:r>
            <a:r>
              <a:rPr lang="en-US" dirty="0"/>
              <a:t> </a:t>
            </a:r>
            <a:r>
              <a:rPr lang="en-US" dirty="0" err="1"/>
              <a:t>tal</a:t>
            </a:r>
            <a:r>
              <a:rPr lang="en-US" dirty="0"/>
              <a:t> y </a:t>
            </a:r>
            <a:r>
              <a:rPr lang="en-US" dirty="0" err="1"/>
              <a:t>como</a:t>
            </a:r>
            <a:r>
              <a:rPr lang="en-US" dirty="0"/>
              <a:t> </a:t>
            </a:r>
            <a:r>
              <a:rPr lang="en-US" dirty="0" err="1"/>
              <a:t>estan</a:t>
            </a:r>
            <a:r>
              <a:rPr lang="en-US" dirty="0"/>
              <a:t>. Las </a:t>
            </a:r>
            <a:r>
              <a:rPr lang="en-US" dirty="0" err="1"/>
              <a:t>ofrecemos</a:t>
            </a:r>
            <a:r>
              <a:rPr lang="en-US" dirty="0"/>
              <a:t> </a:t>
            </a:r>
            <a:r>
              <a:rPr lang="en-US" dirty="0" err="1"/>
              <a:t>como</a:t>
            </a:r>
            <a:r>
              <a:rPr lang="en-US" dirty="0"/>
              <a:t> </a:t>
            </a:r>
            <a:r>
              <a:rPr lang="en-US" dirty="0" err="1"/>
              <a:t>una</a:t>
            </a:r>
            <a:r>
              <a:rPr lang="en-US" dirty="0"/>
              <a:t> </a:t>
            </a:r>
            <a:r>
              <a:rPr lang="en-US" dirty="0" err="1"/>
              <a:t>guía</a:t>
            </a:r>
            <a:r>
              <a:rPr lang="en-US" dirty="0"/>
              <a:t>. </a:t>
            </a:r>
          </a:p>
          <a:p>
            <a:pPr marL="171450" indent="-171450">
              <a:buFont typeface="Arial" panose="020B0604020202020204" pitchFamily="34" charset="0"/>
              <a:buChar char="•"/>
            </a:pPr>
            <a:r>
              <a:rPr lang="en-US" dirty="0"/>
              <a:t>La </a:t>
            </a:r>
            <a:r>
              <a:rPr lang="en-US" dirty="0" err="1"/>
              <a:t>información</a:t>
            </a:r>
            <a:r>
              <a:rPr lang="en-US" dirty="0"/>
              <a:t> </a:t>
            </a:r>
            <a:r>
              <a:rPr lang="es-ES" dirty="0"/>
              <a:t>proviene de materiales existentes examinados previamente.</a:t>
            </a:r>
            <a:endParaRPr lang="en-US" dirty="0"/>
          </a:p>
        </p:txBody>
      </p:sp>
      <p:sp>
        <p:nvSpPr>
          <p:cNvPr id="4" name="Slide Number Placeholder 3"/>
          <p:cNvSpPr>
            <a:spLocks noGrp="1"/>
          </p:cNvSpPr>
          <p:nvPr>
            <p:ph type="sldNum" sz="quarter" idx="10"/>
          </p:nvPr>
        </p:nvSpPr>
        <p:spPr/>
        <p:txBody>
          <a:bodyPr/>
          <a:lstStyle/>
          <a:p>
            <a:fld id="{B53A5872-CA77-4F01-89D2-5B16C08A2D3A}" type="slidenum">
              <a:rPr lang="en-US" smtClean="0"/>
              <a:t>1</a:t>
            </a:fld>
            <a:endParaRPr lang="en-US" dirty="0"/>
          </a:p>
        </p:txBody>
      </p:sp>
    </p:spTree>
    <p:extLst>
      <p:ext uri="{BB962C8B-B14F-4D97-AF65-F5344CB8AC3E}">
        <p14:creationId xmlns:p14="http://schemas.microsoft.com/office/powerpoint/2010/main" val="3244795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Como mencioné antes, la relación con miembros y organizaciones de la comunidad son una manera importante de correr la voz y de escuchar lo que está sucediendo en diferentes comunidades. Ahora ustedes son parte de esa red y esperamos que compartan lo que aprendieron con las personas que conocen.</a:t>
            </a:r>
          </a:p>
          <a:p>
            <a:pPr marL="0" marR="0">
              <a:lnSpc>
                <a:spcPct val="107000"/>
              </a:lnSpc>
              <a:spcBef>
                <a:spcPts val="0"/>
              </a:spcBef>
              <a:spcAft>
                <a:spcPts val="0"/>
              </a:spcAft>
            </a:pPr>
            <a:endPar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Aquí hay algunos lugares donde obtener más información sobre estafas de empleo, estafas de oportunidades para ganar dinero y otros temas de protección al consumidor, así como una manera importante de mantenerse al tanto. </a:t>
            </a: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4000" b="1" dirty="0"/>
              <a:t>ftc.gov/</a:t>
            </a:r>
            <a:r>
              <a:rPr lang="en-US" sz="4000" b="1" dirty="0" err="1"/>
              <a:t>estafasdeempleo</a:t>
            </a:r>
            <a:r>
              <a:rPr lang="en-US" sz="4000" b="1" dirty="0">
                <a:solidFill>
                  <a:schemeClr val="tx1"/>
                </a:solidFill>
                <a:effectLst/>
                <a:latin typeface="+mn-lt"/>
                <a:ea typeface="+mn-ea"/>
                <a:cs typeface="+mn-cs"/>
              </a:rPr>
              <a:t>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tiene más información sobre las estafas laborales más comunes, cómo detectarlas y evitarlas, así como recomendaciones para comenzar y qué hacer si le pagó a un estafador.</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4000" b="1" dirty="0"/>
              <a:t>consumidor.ftc.gov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tiene artículos, videos y gráficos sobre una amplia gama de temas de protección al consumidor.</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4000" b="1" dirty="0"/>
              <a:t>ftc.gov/</a:t>
            </a:r>
            <a:r>
              <a:rPr lang="en-US" sz="4000" b="1" dirty="0" err="1"/>
              <a:t>alertasdeconsumidor</a:t>
            </a:r>
            <a:r>
              <a:rPr lang="en-US" sz="4000" b="1" dirty="0"/>
              <a:t>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 la mejor manera de mantenerse al día con lo último de la FTC, así como con los principales fraudes y estafas que estamos viendo. ¡Regístrese, reciba alertas y manténgase en contacto!</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4000" b="1" dirty="0"/>
              <a:t>ftc.gov/</a:t>
            </a:r>
            <a:r>
              <a:rPr lang="en-US" sz="4000" b="1" dirty="0" err="1"/>
              <a:t>ordenar</a:t>
            </a:r>
            <a:r>
              <a:rPr lang="en-US" sz="4000" b="1" dirty="0"/>
              <a:t> </a:t>
            </a: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 donde ordenar materiales impresos, gratis, en inglés y español. Y se los enviaremos gratis si hace un pedido temprano y con frecuencia.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Bien sean materiales de la FTC en línea o impresos, esperamos que los comparta con amigos y familiares en sus comunidades. Muchas gracias por su tiempo y atención.</a:t>
            </a:r>
          </a:p>
          <a:p>
            <a:pPr marL="0" marR="0">
              <a:lnSpc>
                <a:spcPct val="107000"/>
              </a:lnSpc>
              <a:spcBef>
                <a:spcPts val="0"/>
              </a:spcBef>
              <a:spcAft>
                <a:spcPts val="0"/>
              </a:spcAft>
            </a:pPr>
            <a:endPar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10</a:t>
            </a:fld>
            <a:endParaRPr lang="en-US" dirty="0"/>
          </a:p>
        </p:txBody>
      </p:sp>
    </p:spTree>
    <p:extLst>
      <p:ext uri="{BB962C8B-B14F-4D97-AF65-F5344CB8AC3E}">
        <p14:creationId xmlns:p14="http://schemas.microsoft.com/office/powerpoint/2010/main" val="3023214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s-US" sz="1800" dirty="0"/>
              <a:t>¿Tienen alguna pregunta? </a:t>
            </a:r>
            <a:endParaRPr lang="en-US" sz="1800" baseline="0" dirty="0"/>
          </a:p>
        </p:txBody>
      </p:sp>
      <p:sp>
        <p:nvSpPr>
          <p:cNvPr id="4" name="Slide Number Placeholder 3"/>
          <p:cNvSpPr>
            <a:spLocks noGrp="1"/>
          </p:cNvSpPr>
          <p:nvPr>
            <p:ph type="sldNum" sz="quarter" idx="10"/>
          </p:nvPr>
        </p:nvSpPr>
        <p:spPr/>
        <p:txBody>
          <a:bodyPr/>
          <a:lstStyle/>
          <a:p>
            <a:fld id="{B53A5872-CA77-4F01-89D2-5B16C08A2D3A}" type="slidenum">
              <a:rPr lang="en-US" smtClean="0"/>
              <a:t>11</a:t>
            </a:fld>
            <a:endParaRPr lang="en-US" dirty="0"/>
          </a:p>
        </p:txBody>
      </p:sp>
    </p:spTree>
    <p:extLst>
      <p:ext uri="{BB962C8B-B14F-4D97-AF65-F5344CB8AC3E}">
        <p14:creationId xmlns:p14="http://schemas.microsoft.com/office/powerpoint/2010/main" val="1622556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rtl="0"/>
            <a:r>
              <a:rPr lang="es-US" sz="1800" dirty="0"/>
              <a:t>Gracias por el tiempo que han dedicado hoy para hablar conmigo.</a:t>
            </a:r>
            <a:endParaRPr lang="en-US" sz="1800" dirty="0"/>
          </a:p>
        </p:txBody>
      </p:sp>
      <p:sp>
        <p:nvSpPr>
          <p:cNvPr id="4" name="Slide Number Placeholder 3"/>
          <p:cNvSpPr>
            <a:spLocks noGrp="1"/>
          </p:cNvSpPr>
          <p:nvPr>
            <p:ph type="sldNum" sz="quarter" idx="10"/>
          </p:nvPr>
        </p:nvSpPr>
        <p:spPr/>
        <p:txBody>
          <a:bodyPr/>
          <a:lstStyle/>
          <a:p>
            <a:fld id="{B53A5872-CA77-4F01-89D2-5B16C08A2D3A}" type="slidenum">
              <a:rPr lang="en-US" smtClean="0"/>
              <a:t>12</a:t>
            </a:fld>
            <a:endParaRPr lang="en-US" dirty="0"/>
          </a:p>
        </p:txBody>
      </p:sp>
    </p:spTree>
    <p:extLst>
      <p:ext uri="{BB962C8B-B14F-4D97-AF65-F5344CB8AC3E}">
        <p14:creationId xmlns:p14="http://schemas.microsoft.com/office/powerpoint/2010/main" val="21875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Primero, déjeme contarle un poco sobre la Comisión Federal de Comercio (FTC, por sus siglas en inglés.) Como la agencia de protección al consumidor de la nación, la FTC trabaja para detener el fraude, el engaño, y las prácticas comerciales deshonestas. Esto lo hace de varias maneras. </a:t>
            </a:r>
          </a:p>
          <a:p>
            <a:pPr marL="342900" marR="0" lvl="0" indent="-342900">
              <a:lnSpc>
                <a:spcPct val="107000"/>
              </a:lnSpc>
              <a:spcBef>
                <a:spcPts val="0"/>
              </a:spcBef>
              <a:spcAft>
                <a:spcPts val="0"/>
              </a:spcAft>
              <a:buFont typeface="Symbol" panose="05050102010706020507" pitchFamily="18" charset="2"/>
              <a:buChar char=""/>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FTC realiza investigaciones, demanda a las empresas y personas que infringen la ley, y trata de devolver el dinero a las personas cuando es posible.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Muchos de esos casos se basan en los reportes que recibe la FTC de personas como usted, que hablan sobre las estafas y las prácticas deshonestas que ven, incluso cuando no pierden dinero.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 FTC educa e informa a las personas sobre sus derechos y a las empresas sobre sus responsabilidades. </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través de publicaciones, en línea y en persona (o virtualmente), la FTC comparte información sobre cómo detectar y evitar estafas, cómo denunciarlas y cómo hablar sobre una estafa con otras personas para ayudar a protegerse no solo a usted, si no también a gente que conoce. </a:t>
            </a:r>
          </a:p>
          <a:p>
            <a:pPr marL="342900" marR="0" lvl="0" indent="-342900">
              <a:lnSpc>
                <a:spcPct val="107000"/>
              </a:lnSpc>
              <a:spcBef>
                <a:spcPts val="0"/>
              </a:spcBef>
              <a:spcAft>
                <a:spcPts val="0"/>
              </a:spcAft>
              <a:buFont typeface="Symbol" panose="05050102010706020507" pitchFamily="18" charset="2"/>
              <a:buChar char=""/>
            </a:pPr>
            <a:r>
              <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Finalmente, la FTC no puede hacerlo sola, por eso trabaja con una variedad de grupos como bibliotecas, defensores de la comunidad y agencias estatales y federales, para intentar amplificar el mensaje y llegar a una audiencia más amplia. </a:t>
            </a:r>
          </a:p>
          <a:p>
            <a:pPr marL="0" marR="0">
              <a:lnSpc>
                <a:spcPct val="107000"/>
              </a:lnSpc>
              <a:spcBef>
                <a:spcPts val="0"/>
              </a:spcBef>
              <a:spcAft>
                <a:spcPts val="0"/>
              </a:spcAft>
            </a:pPr>
            <a:endParaRPr lang="es-ES"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2</a:t>
            </a:fld>
            <a:endParaRPr lang="en-US" dirty="0"/>
          </a:p>
        </p:txBody>
      </p:sp>
    </p:spTree>
    <p:extLst>
      <p:ext uri="{BB962C8B-B14F-4D97-AF65-F5344CB8AC3E}">
        <p14:creationId xmlns:p14="http://schemas.microsoft.com/office/powerpoint/2010/main" val="314243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Hay muchas razones por las que podría estar buscando empleo, ahora o en el futuro. Ya esté ingresando a la fuerza laboral o cambiando de trabajo, buscar empleo es un trabajo de tiempo completo. Y al comenzar la búsqueda, conocer las estafas dirigidas a las personas que buscan empleo lo ayudará a detectar y evitar a los estafadores.</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Hoy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vamos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cubrir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siguientes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temas</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Cómo</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detectar</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4000" dirty="0" err="1"/>
              <a:t>anuncios</a:t>
            </a:r>
            <a:r>
              <a:rPr lang="en-US" sz="4000" dirty="0"/>
              <a:t> de </a:t>
            </a:r>
            <a:r>
              <a:rPr lang="en-US" sz="4000" dirty="0" err="1"/>
              <a:t>oportunidades</a:t>
            </a:r>
            <a:r>
              <a:rPr lang="en-US" sz="4000" dirty="0"/>
              <a:t> de </a:t>
            </a:r>
            <a:r>
              <a:rPr lang="en-US" sz="4000" dirty="0" err="1"/>
              <a:t>trabajo</a:t>
            </a:r>
            <a:r>
              <a:rPr lang="en-US" sz="4000" dirty="0"/>
              <a:t> o </a:t>
            </a:r>
            <a:r>
              <a:rPr lang="en-US" sz="4000" dirty="0" err="1"/>
              <a:t>negocios</a:t>
            </a:r>
            <a:r>
              <a:rPr lang="en-US" sz="4000" dirty="0"/>
              <a:t> </a:t>
            </a:r>
            <a:r>
              <a:rPr lang="en-US" sz="4000" dirty="0" err="1"/>
              <a:t>falsos</a:t>
            </a:r>
            <a:endParaRPr lang="en-US" sz="4000" dirty="0"/>
          </a:p>
          <a:p>
            <a:pPr marL="285750" lvl="0" indent="-285750">
              <a:buFont typeface="Arial" panose="020B0604020202020204" pitchFamily="34" charset="0"/>
              <a:buChar char="•"/>
            </a:pPr>
            <a:r>
              <a:rPr lang="en-US" sz="4000" dirty="0" err="1"/>
              <a:t>Ejemplos</a:t>
            </a:r>
            <a:r>
              <a:rPr lang="en-US" sz="4000" dirty="0"/>
              <a:t> de </a:t>
            </a:r>
            <a:r>
              <a:rPr lang="en-US" sz="4000" dirty="0" err="1"/>
              <a:t>estafas</a:t>
            </a:r>
            <a:r>
              <a:rPr lang="en-US" sz="4000" dirty="0"/>
              <a:t> </a:t>
            </a:r>
            <a:r>
              <a:rPr lang="en-US" sz="4000" dirty="0" err="1"/>
              <a:t>comúnes</a:t>
            </a:r>
            <a:r>
              <a:rPr lang="en-US" sz="4000" dirty="0"/>
              <a:t> al </a:t>
            </a:r>
            <a:r>
              <a:rPr lang="en-US" sz="4000" dirty="0" err="1"/>
              <a:t>buscar</a:t>
            </a:r>
            <a:r>
              <a:rPr lang="en-US" sz="4000" dirty="0"/>
              <a:t> </a:t>
            </a:r>
            <a:r>
              <a:rPr lang="en-US" sz="4000" dirty="0" err="1"/>
              <a:t>trabajo</a:t>
            </a:r>
            <a:endParaRPr lang="en-US" sz="4000" dirty="0"/>
          </a:p>
          <a:p>
            <a:pPr marL="285750" lvl="0" indent="-285750">
              <a:buFont typeface="Arial" panose="020B0604020202020204" pitchFamily="34" charset="0"/>
              <a:buChar char="•"/>
            </a:pPr>
            <a:r>
              <a:rPr lang="en-US" sz="4000" dirty="0" err="1"/>
              <a:t>Estafas</a:t>
            </a:r>
            <a:r>
              <a:rPr lang="en-US" sz="4000" dirty="0"/>
              <a:t> de </a:t>
            </a:r>
            <a:r>
              <a:rPr lang="en-US" sz="4000" dirty="0" err="1"/>
              <a:t>ganar</a:t>
            </a:r>
            <a:r>
              <a:rPr lang="en-US" sz="4000" dirty="0"/>
              <a:t> dinero</a:t>
            </a:r>
          </a:p>
          <a:p>
            <a:pPr marL="285750" lvl="0" indent="-285750">
              <a:buFont typeface="Arial" panose="020B0604020202020204" pitchFamily="34" charset="0"/>
              <a:buChar char="•"/>
            </a:pPr>
            <a:r>
              <a:rPr lang="en-US" sz="4000" dirty="0" err="1"/>
              <a:t>Otra</a:t>
            </a:r>
            <a:r>
              <a:rPr lang="en-US" sz="4000" dirty="0"/>
              <a:t> </a:t>
            </a:r>
            <a:r>
              <a:rPr lang="en-US" sz="4000" dirty="0" err="1"/>
              <a:t>manera</a:t>
            </a:r>
            <a:r>
              <a:rPr lang="en-US" sz="4000" dirty="0"/>
              <a:t> de </a:t>
            </a:r>
            <a:r>
              <a:rPr lang="en-US" sz="4000" dirty="0" err="1"/>
              <a:t>detectar</a:t>
            </a:r>
            <a:r>
              <a:rPr lang="en-US" sz="4000" dirty="0"/>
              <a:t> </a:t>
            </a:r>
            <a:r>
              <a:rPr lang="en-US" sz="4000" dirty="0" err="1"/>
              <a:t>estafas</a:t>
            </a:r>
            <a:r>
              <a:rPr lang="en-US" sz="4000" dirty="0"/>
              <a:t> al </a:t>
            </a:r>
            <a:r>
              <a:rPr lang="en-US" sz="4000" dirty="0" err="1"/>
              <a:t>buscar</a:t>
            </a:r>
            <a:r>
              <a:rPr lang="en-US" sz="4000" dirty="0"/>
              <a:t> </a:t>
            </a:r>
            <a:r>
              <a:rPr lang="en-US" sz="4000" dirty="0" err="1"/>
              <a:t>trabajo</a:t>
            </a:r>
            <a:r>
              <a:rPr lang="en-US" sz="4000" dirty="0"/>
              <a:t> </a:t>
            </a:r>
            <a:r>
              <a:rPr lang="en-US" sz="4000" dirty="0" err="1"/>
              <a:t>por</a:t>
            </a:r>
            <a:r>
              <a:rPr lang="en-US" sz="4000" dirty="0"/>
              <a:t> la forma de </a:t>
            </a:r>
            <a:r>
              <a:rPr lang="en-US" sz="4000" dirty="0" err="1"/>
              <a:t>pago</a:t>
            </a:r>
            <a:r>
              <a:rPr lang="en-US" sz="4000" dirty="0"/>
              <a:t> que </a:t>
            </a:r>
            <a:r>
              <a:rPr lang="en-US" sz="4000" dirty="0" err="1"/>
              <a:t>utilizan</a:t>
            </a:r>
            <a:endParaRPr lang="en-US" sz="4000" dirty="0"/>
          </a:p>
          <a:p>
            <a:pPr marL="285750" lvl="0" indent="-285750">
              <a:buFont typeface="Arial" panose="020B0604020202020204" pitchFamily="34" charset="0"/>
              <a:buChar char="•"/>
            </a:pPr>
            <a:r>
              <a:rPr lang="en-US" sz="4000" dirty="0" err="1"/>
              <a:t>Cómo</a:t>
            </a:r>
            <a:r>
              <a:rPr lang="en-US" sz="4000" dirty="0"/>
              <a:t> </a:t>
            </a:r>
            <a:r>
              <a:rPr lang="en-US" sz="4000" dirty="0" err="1"/>
              <a:t>evitar</a:t>
            </a:r>
            <a:r>
              <a:rPr lang="en-US" sz="4000" dirty="0"/>
              <a:t> </a:t>
            </a:r>
            <a:r>
              <a:rPr lang="en-US" sz="4000" dirty="0" err="1"/>
              <a:t>estafas</a:t>
            </a:r>
            <a:r>
              <a:rPr lang="en-US" sz="4000" dirty="0"/>
              <a:t> al </a:t>
            </a:r>
            <a:r>
              <a:rPr lang="en-US" sz="4000" dirty="0" err="1"/>
              <a:t>buscar</a:t>
            </a:r>
            <a:r>
              <a:rPr lang="en-US" sz="4000" dirty="0"/>
              <a:t> </a:t>
            </a:r>
            <a:r>
              <a:rPr lang="en-US" sz="4000" dirty="0" err="1"/>
              <a:t>trabajo</a:t>
            </a:r>
            <a:r>
              <a:rPr lang="en-US" sz="4000" dirty="0"/>
              <a:t>, y</a:t>
            </a:r>
          </a:p>
          <a:p>
            <a:pPr marL="285750" lvl="0" indent="-285750">
              <a:buFont typeface="Arial" panose="020B0604020202020204" pitchFamily="34" charset="0"/>
              <a:buChar char="•"/>
            </a:pPr>
            <a:r>
              <a:rPr lang="en-US" sz="4000" dirty="0" err="1"/>
              <a:t>Cómo</a:t>
            </a:r>
            <a:r>
              <a:rPr lang="en-US" sz="4000" dirty="0"/>
              <a:t> </a:t>
            </a:r>
            <a:r>
              <a:rPr lang="en-US" sz="4000" dirty="0" err="1"/>
              <a:t>reportar</a:t>
            </a:r>
            <a:r>
              <a:rPr lang="en-US" sz="4000" dirty="0"/>
              <a:t> </a:t>
            </a:r>
            <a:r>
              <a:rPr lang="en-US" sz="4000" dirty="0" err="1"/>
              <a:t>estafas</a:t>
            </a:r>
            <a:r>
              <a:rPr lang="en-US" sz="4000" dirty="0"/>
              <a:t> </a:t>
            </a:r>
          </a:p>
          <a:p>
            <a:pPr marL="342900" marR="0" lvl="0" indent="-342900">
              <a:lnSpc>
                <a:spcPct val="107000"/>
              </a:lnSpc>
              <a:spcBef>
                <a:spcPts val="0"/>
              </a:spcBef>
              <a:spcAft>
                <a:spcPts val="0"/>
              </a:spcAft>
              <a:buFont typeface="Symbol" panose="05050102010706020507" pitchFamily="18" charset="2"/>
              <a:buChar char=""/>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3</a:t>
            </a:fld>
            <a:endParaRPr lang="en-US" dirty="0"/>
          </a:p>
        </p:txBody>
      </p:sp>
    </p:spTree>
    <p:extLst>
      <p:ext uri="{BB962C8B-B14F-4D97-AF65-F5344CB8AC3E}">
        <p14:creationId xmlns:p14="http://schemas.microsoft.com/office/powerpoint/2010/main" val="263338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Esto es un ejemplo de anuncios de empleo falsos. Lo que los anuncios dicen puede cambiar, pero los estafadores siempre hacen grandes promesas que simplemente no son reales, como que se hará rico trabajando solo unas cuantas horas al día. Y exigirán información confidencial como su número de Seguro Social antes de contratarlo. Si se lo da, podrían terminar robando su identidad. </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Otras ofertas de trabajo pueden pedirle que pague por una certificación o capacitación que son falsas, innecesarias o ambas. No pague por adelantado por capacitación o certificaciones.</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 si solo recuerda una cosa de la presentación de hoy, debería ser esta: cualquier persona que le cobre por un empleo es un estafador.</a:t>
            </a:r>
            <a:endParaRPr lang="en-U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4</a:t>
            </a:fld>
            <a:endParaRPr lang="en-US" dirty="0"/>
          </a:p>
        </p:txBody>
      </p:sp>
    </p:spTree>
    <p:extLst>
      <p:ext uri="{BB962C8B-B14F-4D97-AF65-F5344CB8AC3E}">
        <p14:creationId xmlns:p14="http://schemas.microsoft.com/office/powerpoint/2010/main" val="1253138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Veamos un par de ejemplos de las estafas relacionadas con la búsqueda de trabajo. Los detalles pueden cambiar, pero estas son algunas de las estafas de empleo que escuchamos a menudo: </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Trabajar desde casa</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es más común en estos días. Los estafadores lo saben y publican anuncios que ofrecen trabajos en línea. Dirán que puede ganar dinero haciendo algo como ingresar datos, o como asistente virtual o comprador misterioso. A veces, dirán que puede ganar mucho dinero en poco tiempo, lo que ya sabemos que indica una estafa.</a:t>
            </a:r>
          </a:p>
          <a:p>
            <a:pPr marL="0" marR="0" indent="0">
              <a:lnSpc>
                <a:spcPct val="107000"/>
              </a:lnSpc>
              <a:spcBef>
                <a:spcPts val="0"/>
              </a:spcBef>
              <a:spcAft>
                <a:spcPts val="0"/>
              </a:spcAft>
              <a:buFont typeface="Arial" panose="020B0604020202020204" pitchFamily="34" charset="0"/>
              <a:buNone/>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Los estafadores a menudo </a:t>
            </a: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pretenden ser alguien que no son </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 publican anuncios falsos que ofrecen puestos que no existen. Estas oportunidades de empleo falsas parecen ser de empleadores conocidos, y pueden ofrecer excelentes salarios, horarios flexibles, capacitación, opciones de teletrabajo y dinero para establecer una oficina en casa. Puede ser complicado identificar qué es un trabajo real y cuándo solo buscan su dinero o información personal. Pero en solo un minuto hablaremos sobre otras formas de detectar las estafas.</a:t>
            </a:r>
            <a:endParaRPr lang="en-U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5</a:t>
            </a:fld>
            <a:endParaRPr lang="en-US" dirty="0"/>
          </a:p>
        </p:txBody>
      </p:sp>
    </p:spTree>
    <p:extLst>
      <p:ext uri="{BB962C8B-B14F-4D97-AF65-F5344CB8AC3E}">
        <p14:creationId xmlns:p14="http://schemas.microsoft.com/office/powerpoint/2010/main" val="2643262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También vemos estafas en torno a otras formas de ganar dinero, por cosas que parecen oportunidades de negocio reales. Por ejemplo, algunas de estas incluyen:</a:t>
            </a:r>
          </a:p>
          <a:p>
            <a:pPr marL="285750" marR="0" indent="-285750">
              <a:lnSpc>
                <a:spcPct val="107000"/>
              </a:lnSpc>
              <a:spcBef>
                <a:spcPts val="0"/>
              </a:spcBef>
              <a:spcAft>
                <a:spcPts val="0"/>
              </a:spcAft>
              <a:buFont typeface="Arial" panose="020B0604020202020204" pitchFamily="34" charset="0"/>
              <a:buChar char="•"/>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programas de programas de asesoría empresarial que prometen darle los secretos del éxito </a:t>
            </a:r>
          </a:p>
          <a:p>
            <a:pPr marL="285750" marR="0" indent="-285750">
              <a:lnSpc>
                <a:spcPct val="107000"/>
              </a:lnSpc>
              <a:spcBef>
                <a:spcPts val="0"/>
              </a:spcBef>
              <a:spcAft>
                <a:spcPts val="0"/>
              </a:spcAft>
              <a:buFont typeface="Arial" panose="020B0604020202020204" pitchFamily="34" charset="0"/>
              <a:buChar char="•"/>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ayuda a promocionar su invento para comercializar su idea, pero no cumplen lo prometido</a:t>
            </a:r>
          </a:p>
          <a:p>
            <a:pPr marL="285750" marR="0" indent="-285750">
              <a:lnSpc>
                <a:spcPct val="107000"/>
              </a:lnSpc>
              <a:spcBef>
                <a:spcPts val="0"/>
              </a:spcBef>
              <a:spcAft>
                <a:spcPts val="0"/>
              </a:spcAft>
              <a:buFont typeface="Arial" panose="020B0604020202020204" pitchFamily="34" charset="0"/>
              <a:buChar char="•"/>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oportunidades para ganar mucho dinero vendiendo productos desde casa, pero los productos resultan ser chatarra o muy difíciles de vender.</a:t>
            </a:r>
          </a:p>
          <a:p>
            <a:pPr marL="0" marR="0" indent="0">
              <a:lnSpc>
                <a:spcPct val="107000"/>
              </a:lnSpc>
              <a:spcBef>
                <a:spcPts val="0"/>
              </a:spcBef>
              <a:spcAft>
                <a:spcPts val="0"/>
              </a:spcAft>
              <a:buFont typeface="Arial" panose="020B0604020202020204" pitchFamily="34" charset="0"/>
              <a:buNone/>
            </a:pPr>
            <a:endPar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s-E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Estas oportunidades pueden parecer reales, pero si alguien le garantiza que ganará mucho dinero o que tendrá éxito, puede apostar que es una estafa. En los negocios, no hay garantías. Cualquiera que garantice el éxito es simplemente un estafador.</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6</a:t>
            </a:fld>
            <a:endParaRPr lang="en-US" dirty="0"/>
          </a:p>
        </p:txBody>
      </p:sp>
    </p:spTree>
    <p:extLst>
      <p:ext uri="{BB962C8B-B14F-4D97-AF65-F5344CB8AC3E}">
        <p14:creationId xmlns:p14="http://schemas.microsoft.com/office/powerpoint/2010/main" val="211078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p>
          <a:p>
            <a:pPr marL="0" marR="0">
              <a:lnSpc>
                <a:spcPct val="107000"/>
              </a:lnSpc>
              <a:spcBef>
                <a:spcPts val="0"/>
              </a:spcBef>
              <a:spcAft>
                <a:spcPts val="0"/>
              </a:spcAft>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Esta es otra forma de detectar una estafa laboral. </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 alguien le da un cheque, le dice que lo deposite y que mande parte del dinero, eso es una estafa.</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Así es como puede funcionar: </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su supuesto jefe podría enviarle un cheque por varios miles de dólares, tal vez para obtener una computadora, equipo de oficina o productos para que los pruebe y revise. Por cualquier motivo, después le piden que deposite el cheque y les envíe parte del dinero. Ahí es donde saltan las alarmas. Ya que ese cheque es falso y cuando el banco se da cuenta, el estafador tiene su dinero. El banco también querrá que le pague lo que le mandó al estafador. ¿Y ese trabajo que creía tener? Probablemente tampoco lo tiene.</a:t>
            </a:r>
          </a:p>
          <a:p>
            <a:pPr marL="0" marR="0">
              <a:lnSpc>
                <a:spcPct val="107000"/>
              </a:lnSpc>
              <a:spcBef>
                <a:spcPts val="0"/>
              </a:spcBef>
              <a:spcAft>
                <a:spcPts val="0"/>
              </a:spcAft>
            </a:pPr>
            <a:endPar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Recuerde: </a:t>
            </a:r>
            <a:r>
              <a:rPr lang="es-E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los empleadores honestos no le enviarán un cheque y le pedirán que mande parte del dinero.</a:t>
            </a:r>
            <a:endParaRPr lang="en-U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7</a:t>
            </a:fld>
            <a:endParaRPr lang="en-US" dirty="0"/>
          </a:p>
        </p:txBody>
      </p:sp>
    </p:spTree>
    <p:extLst>
      <p:ext uri="{BB962C8B-B14F-4D97-AF65-F5344CB8AC3E}">
        <p14:creationId xmlns:p14="http://schemas.microsoft.com/office/powerpoint/2010/main" val="54628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1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Ahora que sabe más sobre cómo funcionan estas estafas y cómo detectarlas, aquí hay algunas formas de evitarlas:</a:t>
            </a:r>
          </a:p>
          <a:p>
            <a:pPr marL="0" marR="0">
              <a:lnSpc>
                <a:spcPct val="107000"/>
              </a:lnSpc>
              <a:spcBef>
                <a:spcPts val="0"/>
              </a:spcBef>
              <a:spcAft>
                <a:spcPts val="0"/>
              </a:spcAft>
            </a:pPr>
            <a:endPar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Nunca pague por la promesa de un trabajo. </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Los empleadores honestos, incluido el gobierno federal, nunca le pedirán que pague para conseguir un empleo. Cualquiera que lo haga es un estafador.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s-E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Investigue un poco. </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Busque en línea el nombre de la compañía o de la persona que lo está contratando. </a:t>
            </a:r>
            <a:r>
              <a:rPr lang="es-US" sz="1800" dirty="0">
                <a:effectLst/>
                <a:latin typeface="Calibri" panose="020F0502020204030204" pitchFamily="34" charset="0"/>
                <a:ea typeface="Calibri" panose="020F0502020204030204" pitchFamily="34" charset="0"/>
                <a:cs typeface="Times New Roman" panose="02020603050405020304" pitchFamily="18" charset="0"/>
              </a:rPr>
              <a:t>También puede hacer una búsqueda en línea ingresando el nombre de la compañía y palabras como “</a:t>
            </a:r>
            <a:r>
              <a:rPr lang="es-US" sz="1800" dirty="0" err="1">
                <a:effectLst/>
                <a:latin typeface="Calibri" panose="020F0502020204030204" pitchFamily="34" charset="0"/>
                <a:ea typeface="Calibri" panose="020F0502020204030204" pitchFamily="34" charset="0"/>
                <a:cs typeface="Times New Roman" panose="02020603050405020304" pitchFamily="18" charset="0"/>
              </a:rPr>
              <a:t>scam</a:t>
            </a:r>
            <a:r>
              <a:rPr lang="es-US" sz="1800" dirty="0">
                <a:effectLst/>
                <a:latin typeface="Calibri" panose="020F0502020204030204" pitchFamily="34" charset="0"/>
                <a:ea typeface="Calibri" panose="020F0502020204030204" pitchFamily="34" charset="0"/>
                <a:cs typeface="Times New Roman" panose="02020603050405020304" pitchFamily="18" charset="0"/>
              </a:rPr>
              <a:t>”, “</a:t>
            </a:r>
            <a:r>
              <a:rPr lang="es-US" sz="1800" dirty="0" err="1">
                <a:effectLst/>
                <a:latin typeface="Calibri" panose="020F0502020204030204" pitchFamily="34" charset="0"/>
                <a:ea typeface="Calibri" panose="020F0502020204030204" pitchFamily="34" charset="0"/>
                <a:cs typeface="Times New Roman" panose="02020603050405020304" pitchFamily="18" charset="0"/>
              </a:rPr>
              <a:t>review</a:t>
            </a:r>
            <a:r>
              <a:rPr lang="es-US" sz="1800" dirty="0">
                <a:effectLst/>
                <a:latin typeface="Calibri" panose="020F0502020204030204" pitchFamily="34" charset="0"/>
                <a:ea typeface="Calibri" panose="020F0502020204030204" pitchFamily="34" charset="0"/>
                <a:cs typeface="Times New Roman" panose="02020603050405020304" pitchFamily="18" charset="0"/>
              </a:rPr>
              <a:t>” o “</a:t>
            </a:r>
            <a:r>
              <a:rPr lang="es-US" sz="1800" dirty="0" err="1">
                <a:effectLst/>
                <a:latin typeface="Calibri" panose="020F0502020204030204" pitchFamily="34" charset="0"/>
                <a:ea typeface="Calibri" panose="020F0502020204030204" pitchFamily="34" charset="0"/>
                <a:cs typeface="Times New Roman" panose="02020603050405020304" pitchFamily="18" charset="0"/>
              </a:rPr>
              <a:t>complaint</a:t>
            </a:r>
            <a:r>
              <a:rPr lang="es-US" sz="1800" dirty="0">
                <a:effectLst/>
                <a:latin typeface="Calibri" panose="020F0502020204030204" pitchFamily="34" charset="0"/>
                <a:ea typeface="Calibri" panose="020F0502020204030204" pitchFamily="34" charset="0"/>
                <a:cs typeface="Times New Roman" panose="02020603050405020304" pitchFamily="18" charset="0"/>
              </a:rPr>
              <a:t>”; si hace la búsqueda en español, reemplace esas palabras con “estafa”, “comentario” o “queja”. </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Agregue las palabras "estafa", "revisión" o "queja" a su búsqueda. Vea lo que otros están diciendo. Es posible que descubra que han estafado a otras personas. </a:t>
            </a:r>
          </a:p>
          <a:p>
            <a:pPr marL="742950" marR="0" lvl="1" indent="-285750">
              <a:lnSpc>
                <a:spcPct val="107000"/>
              </a:lnSpc>
              <a:spcBef>
                <a:spcPts val="0"/>
              </a:spcBef>
              <a:spcAft>
                <a:spcPts val="0"/>
              </a:spcAft>
              <a:buFont typeface="Courier New" panose="02070309020205020404" pitchFamily="49" charset="0"/>
              <a:buChar char="o"/>
            </a:pP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Además, consulte la sección de carreras u oportunidades de empleo, que en inglés generalmente aparecen cómo “</a:t>
            </a:r>
            <a:r>
              <a:rPr lang="es-ES" sz="1100" b="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careers</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o “</a:t>
            </a:r>
            <a:r>
              <a:rPr lang="es-ES" sz="1100" b="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job</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s-ES" sz="1100" b="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opportunities</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en el sitio web de la compañía. Vaya directamente al sitio web de la compañía en lugar de hacer clic en un enlace que alguien envía, el cual podría llevarlo a un sitio fraudulento. Si la misma posición de trabajo no aparece en el sitio web real de la compañía, aléjese. Si está allí, solicite el puesto de trabajo directamente a través del sitio web de la organización, si puede. Y finalmente,</a:t>
            </a:r>
          </a:p>
          <a:p>
            <a:pPr marL="457200" marR="0" lvl="1" indent="0">
              <a:lnSpc>
                <a:spcPct val="107000"/>
              </a:lnSpc>
              <a:spcBef>
                <a:spcPts val="0"/>
              </a:spcBef>
              <a:spcAft>
                <a:spcPts val="0"/>
              </a:spcAft>
              <a:buFont typeface="Courier New" panose="02070309020205020404" pitchFamily="49" charset="0"/>
              <a:buNone/>
            </a:pPr>
            <a:endPar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E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Tome su tiempo. </a:t>
            </a:r>
            <a:r>
              <a:rPr lang="es-E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Hable con personas de su confianza y descríbales la oferta. Pregunte qué piensan. El simple hecho de explicarle la oferta a otra persona le dará más tiempo para pensar.</a:t>
            </a:r>
            <a:endParaRPr lang="en-U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8</a:t>
            </a:fld>
            <a:endParaRPr lang="en-US" dirty="0"/>
          </a:p>
        </p:txBody>
      </p:sp>
    </p:spTree>
    <p:extLst>
      <p:ext uri="{BB962C8B-B14F-4D97-AF65-F5344CB8AC3E}">
        <p14:creationId xmlns:p14="http://schemas.microsoft.com/office/powerpoint/2010/main" val="3677993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lang="es-ES" dirty="0"/>
              <a:t>Así es como se ve el sitio cuando reporta una estafa.</a:t>
            </a:r>
          </a:p>
          <a:p>
            <a:endParaRPr lang="es-ES" dirty="0"/>
          </a:p>
          <a:p>
            <a:r>
              <a:rPr lang="es-ES" dirty="0"/>
              <a:t>La FTC usa los reportes de consumidores para investigar e iniciar casos legales contra personas y compañías que violan la ley. Además, los reportes ayudan a la FTC a saber sobre qué estafas alertar a las personas, para que puedan protegerse a sí mismas, a sus amigos y familiares.</a:t>
            </a:r>
          </a:p>
          <a:p>
            <a:endParaRPr lang="es-ES" dirty="0"/>
          </a:p>
          <a:p>
            <a:r>
              <a:rPr lang="es-ES" dirty="0"/>
              <a:t>Tan solo siguiendo unos cuantos pasos en </a:t>
            </a:r>
            <a:r>
              <a:rPr lang="es-ES" b="1" dirty="0"/>
              <a:t>ReporteFraude.ftc.gov</a:t>
            </a:r>
            <a:r>
              <a:rPr lang="es-ES" dirty="0"/>
              <a:t>, su reporte está disponible instantáneamente a más de 3000 oficiales en todo el país encargados de hacer cumplir la ley. Y, una vez que le diga a la FTC lo que sucedió, recibirá consejos sobre qué hacer para recuperarse y cómo protegerse contra el fraude en el futuro.</a:t>
            </a:r>
            <a:endParaRPr lang="en-US" dirty="0"/>
          </a:p>
          <a:p>
            <a:pPr marL="0" marR="0" lvl="0" indent="0" algn="l" defTabSz="914400" rtl="0" eaLnBrk="1" fontAlgn="auto" latinLnBrk="0" hangingPunct="1">
              <a:lnSpc>
                <a:spcPct val="107000"/>
              </a:lnSpc>
              <a:spcBef>
                <a:spcPts val="0"/>
              </a:spcBef>
              <a:spcAft>
                <a:spcPts val="800"/>
              </a:spcAft>
              <a:buClrTx/>
              <a:buSzTx/>
              <a:buFontTx/>
              <a:buNone/>
              <a:tabLst/>
              <a:defRPr/>
            </a:pPr>
            <a:endParaRPr lang="es-ES" dirty="0"/>
          </a:p>
          <a:p>
            <a:pPr marL="0" marR="0">
              <a:lnSpc>
                <a:spcPct val="107000"/>
              </a:lnSpc>
              <a:spcBef>
                <a:spcPts val="0"/>
              </a:spcBef>
              <a:spcAft>
                <a:spcPts val="800"/>
              </a:spcAft>
            </a:pPr>
            <a:endPar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9</a:t>
            </a:fld>
            <a:endParaRPr lang="en-US" dirty="0"/>
          </a:p>
        </p:txBody>
      </p:sp>
    </p:spTree>
    <p:extLst>
      <p:ext uri="{BB962C8B-B14F-4D97-AF65-F5344CB8AC3E}">
        <p14:creationId xmlns:p14="http://schemas.microsoft.com/office/powerpoint/2010/main" val="72163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2.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4.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3A144-B0F9-420C-8B7A-6A320C00092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2" y="0"/>
            <a:ext cx="12191236" cy="6857999"/>
          </a:xfrm>
          <a:prstGeom prst="rect">
            <a:avLst/>
          </a:prstGeom>
        </p:spPr>
      </p:pic>
      <p:sp>
        <p:nvSpPr>
          <p:cNvPr id="12" name="Text Placeholder 11"/>
          <p:cNvSpPr>
            <a:spLocks noGrp="1"/>
          </p:cNvSpPr>
          <p:nvPr>
            <p:ph type="body" sz="quarter" idx="11" hasCustomPrompt="1"/>
          </p:nvPr>
        </p:nvSpPr>
        <p:spPr>
          <a:xfrm>
            <a:off x="4968072" y="5047329"/>
            <a:ext cx="4014129" cy="367992"/>
          </a:xfrm>
        </p:spPr>
        <p:txBody>
          <a:bodyPr anchor="ctr">
            <a:normAutofit/>
          </a:bodyPr>
          <a:lstStyle>
            <a:lvl1pPr marL="0" indent="0" algn="l">
              <a:lnSpc>
                <a:spcPct val="100000"/>
              </a:lnSpc>
              <a:spcBef>
                <a:spcPts val="0"/>
              </a:spcBef>
              <a:buNone/>
              <a:defRPr sz="1600" b="1" baseline="0">
                <a:solidFill>
                  <a:schemeClr val="tx1"/>
                </a:solidFill>
                <a:latin typeface="Arial" panose="020B0604020202020204" pitchFamily="34" charset="0"/>
                <a:cs typeface="Arial" panose="020B0604020202020204" pitchFamily="34" charset="0"/>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Name  |  Date  </a:t>
            </a:r>
          </a:p>
        </p:txBody>
      </p:sp>
      <p:sp>
        <p:nvSpPr>
          <p:cNvPr id="2" name="Title 1">
            <a:extLst>
              <a:ext uri="{FF2B5EF4-FFF2-40B4-BE49-F238E27FC236}">
                <a16:creationId xmlns:a16="http://schemas.microsoft.com/office/drawing/2014/main" id="{7274D8DD-F021-46ED-96A6-06BAE518052F}"/>
              </a:ext>
            </a:extLst>
          </p:cNvPr>
          <p:cNvSpPr>
            <a:spLocks noGrp="1"/>
          </p:cNvSpPr>
          <p:nvPr>
            <p:ph type="title"/>
          </p:nvPr>
        </p:nvSpPr>
        <p:spPr>
          <a:xfrm>
            <a:off x="4968072" y="2639025"/>
            <a:ext cx="4999893" cy="2244474"/>
          </a:xfrm>
        </p:spPr>
        <p:txBody>
          <a:bodyPr>
            <a:noAutofit/>
          </a:bodyPr>
          <a:lstStyle>
            <a:lvl1pPr algn="l">
              <a:defRPr sz="5400" b="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23675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2790511"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167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7524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rgbClr val="1C355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5" name="Picture 4">
            <a:extLst>
              <a:ext uri="{FF2B5EF4-FFF2-40B4-BE49-F238E27FC236}">
                <a16:creationId xmlns:a16="http://schemas.microsoft.com/office/drawing/2014/main" id="{680B749A-1024-4B84-A6F8-0A27CF992B2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9032" y="4575825"/>
            <a:ext cx="5016967" cy="1464431"/>
          </a:xfrm>
          <a:prstGeom prst="rect">
            <a:avLst/>
          </a:prstGeom>
        </p:spPr>
      </p:pic>
      <p:pic>
        <p:nvPicPr>
          <p:cNvPr id="9" name="Picture 8" descr="Comisión Federal de Comercio">
            <a:extLst>
              <a:ext uri="{FF2B5EF4-FFF2-40B4-BE49-F238E27FC236}">
                <a16:creationId xmlns:a16="http://schemas.microsoft.com/office/drawing/2014/main" id="{67877E69-6D74-4FE6-A148-6F90CDD42B9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71514" y="4843786"/>
            <a:ext cx="3118338" cy="928507"/>
          </a:xfrm>
          <a:prstGeom prst="rect">
            <a:avLst/>
          </a:prstGeom>
        </p:spPr>
      </p:pic>
    </p:spTree>
    <p:extLst>
      <p:ext uri="{BB962C8B-B14F-4D97-AF65-F5344CB8AC3E}">
        <p14:creationId xmlns:p14="http://schemas.microsoft.com/office/powerpoint/2010/main" val="386342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0" name="Text Placeholder 2">
            <a:extLst>
              <a:ext uri="{FF2B5EF4-FFF2-40B4-BE49-F238E27FC236}">
                <a16:creationId xmlns:a16="http://schemas.microsoft.com/office/drawing/2014/main" id="{1DDCD20A-CADD-4C81-8F29-21F5408F56DE}"/>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64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3CC7D873-AFEA-49D8-A968-997F7223853B}"/>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a:extLst>
              <a:ext uri="{FF2B5EF4-FFF2-40B4-BE49-F238E27FC236}">
                <a16:creationId xmlns:a16="http://schemas.microsoft.com/office/drawing/2014/main" id="{46EDC379-275B-4906-A47A-1B2EED401A9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5098" y="2829963"/>
            <a:ext cx="1888308" cy="1845634"/>
          </a:xfrm>
          <a:prstGeom prst="rect">
            <a:avLst/>
          </a:prstGeom>
        </p:spPr>
      </p:pic>
    </p:spTree>
    <p:extLst>
      <p:ext uri="{BB962C8B-B14F-4D97-AF65-F5344CB8AC3E}">
        <p14:creationId xmlns:p14="http://schemas.microsoft.com/office/powerpoint/2010/main" val="13137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9" name="Graphic 48" descr="Looking for a job icon">
            <a:extLst>
              <a:ext uri="{FF2B5EF4-FFF2-40B4-BE49-F238E27FC236}">
                <a16:creationId xmlns:a16="http://schemas.microsoft.com/office/drawing/2014/main" id="{CDB9DFE2-0C28-4957-9B49-828AD5DBAA6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8148" y="3012205"/>
            <a:ext cx="2160606" cy="1559796"/>
          </a:xfrm>
          <a:prstGeom prst="rect">
            <a:avLst/>
          </a:prstGeom>
        </p:spPr>
      </p:pic>
    </p:spTree>
    <p:extLst>
      <p:ext uri="{BB962C8B-B14F-4D97-AF65-F5344CB8AC3E}">
        <p14:creationId xmlns:p14="http://schemas.microsoft.com/office/powerpoint/2010/main" val="182309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39F8CD57-1B7B-44A2-BE3D-7E49AF39157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50157" y="2981370"/>
            <a:ext cx="2260709" cy="1632063"/>
          </a:xfrm>
          <a:prstGeom prst="rect">
            <a:avLst/>
          </a:prstGeom>
        </p:spPr>
      </p:pic>
    </p:spTree>
    <p:extLst>
      <p:ext uri="{BB962C8B-B14F-4D97-AF65-F5344CB8AC3E}">
        <p14:creationId xmlns:p14="http://schemas.microsoft.com/office/powerpoint/2010/main" val="129028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spcAft>
                <a:spcPts val="1200"/>
              </a:spcAft>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Spotting scams icon">
            <a:extLst>
              <a:ext uri="{FF2B5EF4-FFF2-40B4-BE49-F238E27FC236}">
                <a16:creationId xmlns:a16="http://schemas.microsoft.com/office/drawing/2014/main" id="{F509BEFE-8EBA-44D9-B0FC-82E79B532FE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16098" y="2775909"/>
            <a:ext cx="2041019" cy="1950808"/>
          </a:xfrm>
          <a:prstGeom prst="rect">
            <a:avLst/>
          </a:prstGeom>
        </p:spPr>
      </p:pic>
    </p:spTree>
    <p:extLst>
      <p:ext uri="{BB962C8B-B14F-4D97-AF65-F5344CB8AC3E}">
        <p14:creationId xmlns:p14="http://schemas.microsoft.com/office/powerpoint/2010/main" val="717365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descr="Finance icon">
            <a:extLst>
              <a:ext uri="{FF2B5EF4-FFF2-40B4-BE49-F238E27FC236}">
                <a16:creationId xmlns:a16="http://schemas.microsoft.com/office/drawing/2014/main" id="{3AA933DC-3D04-4991-8E13-944487BED5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6722" y="3268229"/>
            <a:ext cx="1930566" cy="1012370"/>
          </a:xfrm>
          <a:prstGeom prst="rect">
            <a:avLst/>
          </a:prstGeom>
        </p:spPr>
      </p:pic>
    </p:spTree>
    <p:extLst>
      <p:ext uri="{BB962C8B-B14F-4D97-AF65-F5344CB8AC3E}">
        <p14:creationId xmlns:p14="http://schemas.microsoft.com/office/powerpoint/2010/main" val="407882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descr="Checklist icon">
            <a:extLst>
              <a:ext uri="{FF2B5EF4-FFF2-40B4-BE49-F238E27FC236}">
                <a16:creationId xmlns:a16="http://schemas.microsoft.com/office/drawing/2014/main" id="{1977F7E6-6A7F-4A98-9FC8-2E17804940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728787" y="2747282"/>
            <a:ext cx="1526879" cy="2029007"/>
          </a:xfrm>
          <a:prstGeom prst="rect">
            <a:avLst/>
          </a:prstGeom>
        </p:spPr>
      </p:pic>
    </p:spTree>
    <p:extLst>
      <p:ext uri="{BB962C8B-B14F-4D97-AF65-F5344CB8AC3E}">
        <p14:creationId xmlns:p14="http://schemas.microsoft.com/office/powerpoint/2010/main" val="138451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6DBDFD8B-3CC6-41C1-A436-FAB3CBAB087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36379" y="2826426"/>
            <a:ext cx="2801607" cy="2101205"/>
          </a:xfrm>
          <a:prstGeom prst="rect">
            <a:avLst/>
          </a:prstGeom>
        </p:spPr>
      </p:pic>
    </p:spTree>
    <p:extLst>
      <p:ext uri="{BB962C8B-B14F-4D97-AF65-F5344CB8AC3E}">
        <p14:creationId xmlns:p14="http://schemas.microsoft.com/office/powerpoint/2010/main" val="1405910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97179-CB30-4ED0-85CC-3717FF6D287B}" type="datetimeFigureOut">
              <a:rPr lang="en-US" smtClean="0"/>
              <a:t>4/28/2023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E3A3B-3CFC-4D22-A17C-FBC1386BBF14}" type="slidenum">
              <a:rPr lang="en-US" smtClean="0"/>
              <a:t>‹#›</a:t>
            </a:fld>
            <a:endParaRPr lang="en-US" dirty="0"/>
          </a:p>
        </p:txBody>
      </p:sp>
    </p:spTree>
    <p:extLst>
      <p:ext uri="{BB962C8B-B14F-4D97-AF65-F5344CB8AC3E}">
        <p14:creationId xmlns:p14="http://schemas.microsoft.com/office/powerpoint/2010/main" val="405870076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6" r:id="rId3"/>
    <p:sldLayoutId id="2147483677" r:id="rId4"/>
    <p:sldLayoutId id="2147483684" r:id="rId5"/>
    <p:sldLayoutId id="2147483678" r:id="rId6"/>
    <p:sldLayoutId id="2147483679" r:id="rId7"/>
    <p:sldLayoutId id="2147483680" r:id="rId8"/>
    <p:sldLayoutId id="2147483682" r:id="rId9"/>
    <p:sldLayoutId id="2147483681" r:id="rId10"/>
    <p:sldLayoutId id="2147483668" r:id="rId11"/>
    <p:sldLayoutId id="2147483683" r:id="rId12"/>
  </p:sldLayoutIdLst>
  <p:txStyles>
    <p:titleStyle>
      <a:lvl1pPr algn="ctr" defTabSz="914400" rtl="0" eaLnBrk="1" latinLnBrk="0" hangingPunct="1">
        <a:lnSpc>
          <a:spcPct val="90000"/>
        </a:lnSpc>
        <a:spcBef>
          <a:spcPct val="0"/>
        </a:spcBef>
        <a:buNone/>
        <a:defRPr sz="4400" b="1" kern="120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22.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F532-B1A1-493E-8A5E-81A68EB56D4F}"/>
              </a:ext>
            </a:extLst>
          </p:cNvPr>
          <p:cNvSpPr>
            <a:spLocks noGrp="1"/>
          </p:cNvSpPr>
          <p:nvPr>
            <p:ph type="title"/>
          </p:nvPr>
        </p:nvSpPr>
        <p:spPr>
          <a:xfrm>
            <a:off x="4968073" y="2639025"/>
            <a:ext cx="5114390" cy="2244474"/>
          </a:xfrm>
        </p:spPr>
        <p:txBody>
          <a:bodyPr/>
          <a:lstStyle/>
          <a:p>
            <a:r>
              <a:rPr lang="es-ES" sz="4800" dirty="0"/>
              <a:t>Evite una estafa mientras busca empleo</a:t>
            </a:r>
          </a:p>
        </p:txBody>
      </p:sp>
      <p:sp>
        <p:nvSpPr>
          <p:cNvPr id="5" name="Text Placeholder 4">
            <a:extLst>
              <a:ext uri="{FF2B5EF4-FFF2-40B4-BE49-F238E27FC236}">
                <a16:creationId xmlns:a16="http://schemas.microsoft.com/office/drawing/2014/main" id="{6A149146-460C-4C79-AFD4-7EB057A90013}"/>
              </a:ext>
            </a:extLst>
          </p:cNvPr>
          <p:cNvSpPr>
            <a:spLocks noGrp="1"/>
          </p:cNvSpPr>
          <p:nvPr>
            <p:ph type="body" sz="quarter" idx="11"/>
          </p:nvPr>
        </p:nvSpPr>
        <p:spPr/>
        <p:txBody>
          <a:bodyPr/>
          <a:lstStyle/>
          <a:p>
            <a:r>
              <a:rPr lang="en-US" dirty="0" err="1"/>
              <a:t>Nombre</a:t>
            </a:r>
            <a:r>
              <a:rPr lang="en-US" dirty="0"/>
              <a:t> </a:t>
            </a:r>
            <a:r>
              <a:rPr lang="en-US" dirty="0" err="1"/>
              <a:t>apellido</a:t>
            </a:r>
            <a:r>
              <a:rPr lang="en-US" dirty="0"/>
              <a:t>  |  </a:t>
            </a:r>
            <a:r>
              <a:rPr lang="en-US" dirty="0" err="1"/>
              <a:t>Fecha</a:t>
            </a:r>
            <a:r>
              <a:rPr lang="en-US" dirty="0"/>
              <a:t> </a:t>
            </a:r>
          </a:p>
        </p:txBody>
      </p:sp>
    </p:spTree>
    <p:extLst>
      <p:ext uri="{BB962C8B-B14F-4D97-AF65-F5344CB8AC3E}">
        <p14:creationId xmlns:p14="http://schemas.microsoft.com/office/powerpoint/2010/main" val="769126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6E1D4E-DEBE-44FF-8457-B385034C910F}"/>
              </a:ext>
            </a:extLst>
          </p:cNvPr>
          <p:cNvSpPr>
            <a:spLocks noGrp="1"/>
          </p:cNvSpPr>
          <p:nvPr>
            <p:ph type="title"/>
          </p:nvPr>
        </p:nvSpPr>
        <p:spPr/>
        <p:txBody>
          <a:bodyPr>
            <a:normAutofit/>
          </a:bodyPr>
          <a:lstStyle/>
          <a:p>
            <a:r>
              <a:rPr lang="en-US" dirty="0" err="1"/>
              <a:t>Obtenga</a:t>
            </a:r>
            <a:r>
              <a:rPr lang="en-US" dirty="0"/>
              <a:t> y </a:t>
            </a:r>
            <a:r>
              <a:rPr lang="en-US" dirty="0" err="1"/>
              <a:t>comparta</a:t>
            </a:r>
            <a:r>
              <a:rPr lang="en-US" dirty="0"/>
              <a:t> </a:t>
            </a:r>
            <a:r>
              <a:rPr lang="en-US" dirty="0" err="1"/>
              <a:t>recursos</a:t>
            </a:r>
            <a:r>
              <a:rPr lang="en-US" dirty="0"/>
              <a:t> GRATIS</a:t>
            </a:r>
          </a:p>
        </p:txBody>
      </p:sp>
      <p:sp>
        <p:nvSpPr>
          <p:cNvPr id="5" name="Content Placeholder 4">
            <a:extLst>
              <a:ext uri="{FF2B5EF4-FFF2-40B4-BE49-F238E27FC236}">
                <a16:creationId xmlns:a16="http://schemas.microsoft.com/office/drawing/2014/main" id="{41087661-27BA-496B-8791-78ED3309E7DD}"/>
              </a:ext>
            </a:extLst>
          </p:cNvPr>
          <p:cNvSpPr>
            <a:spLocks noGrp="1"/>
          </p:cNvSpPr>
          <p:nvPr>
            <p:ph idx="1"/>
          </p:nvPr>
        </p:nvSpPr>
        <p:spPr>
          <a:xfrm>
            <a:off x="4742822" y="2028445"/>
            <a:ext cx="6915778" cy="3421860"/>
          </a:xfrm>
        </p:spPr>
        <p:txBody>
          <a:bodyPr>
            <a:normAutofit fontScale="77500" lnSpcReduction="20000"/>
          </a:bodyPr>
          <a:lstStyle/>
          <a:p>
            <a:endParaRPr lang="en-US" dirty="0"/>
          </a:p>
          <a:p>
            <a:pPr>
              <a:lnSpc>
                <a:spcPct val="120000"/>
              </a:lnSpc>
            </a:pPr>
            <a:r>
              <a:rPr lang="en-US" dirty="0" err="1"/>
              <a:t>Detecte</a:t>
            </a:r>
            <a:r>
              <a:rPr lang="en-US" dirty="0"/>
              <a:t> </a:t>
            </a:r>
            <a:r>
              <a:rPr lang="en-US" dirty="0" err="1"/>
              <a:t>otras</a:t>
            </a:r>
            <a:r>
              <a:rPr lang="en-US" dirty="0"/>
              <a:t> </a:t>
            </a:r>
            <a:r>
              <a:rPr lang="en-US" dirty="0" err="1"/>
              <a:t>estafas</a:t>
            </a:r>
            <a:r>
              <a:rPr lang="en-US" dirty="0"/>
              <a:t> de </a:t>
            </a:r>
            <a:r>
              <a:rPr lang="en-US" dirty="0" err="1"/>
              <a:t>empleo</a:t>
            </a:r>
            <a:r>
              <a:rPr lang="en-US" dirty="0"/>
              <a:t>: </a:t>
            </a:r>
            <a:r>
              <a:rPr lang="en-US" b="1" dirty="0"/>
              <a:t>ftc.gov/</a:t>
            </a:r>
            <a:r>
              <a:rPr lang="en-US" b="1" dirty="0" err="1"/>
              <a:t>estafasdeempleo</a:t>
            </a:r>
            <a:endParaRPr lang="en-US" b="1" dirty="0"/>
          </a:p>
          <a:p>
            <a:pPr>
              <a:lnSpc>
                <a:spcPct val="120000"/>
              </a:lnSpc>
            </a:pPr>
            <a:r>
              <a:rPr lang="en-US" dirty="0" err="1"/>
              <a:t>Aprenda</a:t>
            </a:r>
            <a:r>
              <a:rPr lang="en-US" dirty="0"/>
              <a:t> </a:t>
            </a:r>
            <a:r>
              <a:rPr lang="en-US" dirty="0" err="1"/>
              <a:t>más</a:t>
            </a:r>
            <a:r>
              <a:rPr lang="en-US" dirty="0"/>
              <a:t> </a:t>
            </a:r>
            <a:r>
              <a:rPr lang="en-US" dirty="0" err="1"/>
              <a:t>sobre</a:t>
            </a:r>
            <a:r>
              <a:rPr lang="en-US" dirty="0"/>
              <a:t> </a:t>
            </a:r>
            <a:r>
              <a:rPr lang="en-US" dirty="0" err="1"/>
              <a:t>otras</a:t>
            </a:r>
            <a:r>
              <a:rPr lang="en-US" dirty="0"/>
              <a:t> </a:t>
            </a:r>
            <a:r>
              <a:rPr lang="en-US" dirty="0" err="1"/>
              <a:t>estafas</a:t>
            </a:r>
            <a:r>
              <a:rPr lang="en-US" dirty="0"/>
              <a:t>: </a:t>
            </a:r>
            <a:r>
              <a:rPr lang="en-US" b="1" dirty="0"/>
              <a:t>consumidor.ftc.gov</a:t>
            </a:r>
          </a:p>
          <a:p>
            <a:pPr>
              <a:lnSpc>
                <a:spcPct val="120000"/>
              </a:lnSpc>
            </a:pPr>
            <a:r>
              <a:rPr lang="en-US" dirty="0" err="1"/>
              <a:t>Manténgase</a:t>
            </a:r>
            <a:r>
              <a:rPr lang="en-US" dirty="0"/>
              <a:t> al </a:t>
            </a:r>
            <a:r>
              <a:rPr lang="en-US" dirty="0" err="1"/>
              <a:t>dia</a:t>
            </a:r>
            <a:r>
              <a:rPr lang="en-US" dirty="0"/>
              <a:t>: </a:t>
            </a:r>
            <a:r>
              <a:rPr lang="en-US" b="1" dirty="0"/>
              <a:t>ftc.gov/</a:t>
            </a:r>
            <a:r>
              <a:rPr lang="en-US" b="1" dirty="0" err="1"/>
              <a:t>alertasdeconsumidor</a:t>
            </a:r>
            <a:r>
              <a:rPr lang="en-US" b="1" dirty="0"/>
              <a:t> </a:t>
            </a:r>
          </a:p>
          <a:p>
            <a:pPr>
              <a:lnSpc>
                <a:spcPct val="120000"/>
              </a:lnSpc>
            </a:pPr>
            <a:r>
              <a:rPr lang="en-US" dirty="0" err="1"/>
              <a:t>Obtenga</a:t>
            </a:r>
            <a:r>
              <a:rPr lang="en-US" dirty="0"/>
              <a:t> </a:t>
            </a:r>
            <a:r>
              <a:rPr lang="en-US" dirty="0" err="1"/>
              <a:t>publicaciones:</a:t>
            </a:r>
            <a:r>
              <a:rPr lang="en-US" b="1" dirty="0" err="1"/>
              <a:t>ftc.gov</a:t>
            </a:r>
            <a:r>
              <a:rPr lang="en-US" b="1" dirty="0"/>
              <a:t>/</a:t>
            </a:r>
            <a:r>
              <a:rPr lang="en-US" b="1" dirty="0" err="1"/>
              <a:t>ordenar</a:t>
            </a:r>
            <a:endParaRPr lang="en-US" b="1" dirty="0"/>
          </a:p>
        </p:txBody>
      </p:sp>
    </p:spTree>
    <p:extLst>
      <p:ext uri="{BB962C8B-B14F-4D97-AF65-F5344CB8AC3E}">
        <p14:creationId xmlns:p14="http://schemas.microsoft.com/office/powerpoint/2010/main" val="235767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Preguntas</a:t>
            </a:r>
            <a:endParaRPr lang="en-US" dirty="0"/>
          </a:p>
        </p:txBody>
      </p:sp>
    </p:spTree>
    <p:extLst>
      <p:ext uri="{BB962C8B-B14F-4D97-AF65-F5344CB8AC3E}">
        <p14:creationId xmlns:p14="http://schemas.microsoft.com/office/powerpoint/2010/main" val="3866448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Gracias</a:t>
            </a:r>
          </a:p>
        </p:txBody>
      </p:sp>
    </p:spTree>
    <p:extLst>
      <p:ext uri="{BB962C8B-B14F-4D97-AF65-F5344CB8AC3E}">
        <p14:creationId xmlns:p14="http://schemas.microsoft.com/office/powerpoint/2010/main" val="52148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089D-762D-43F5-B4B5-3F7A5454587A}"/>
              </a:ext>
            </a:extLst>
          </p:cNvPr>
          <p:cNvSpPr>
            <a:spLocks noGrp="1"/>
          </p:cNvSpPr>
          <p:nvPr>
            <p:ph type="title"/>
          </p:nvPr>
        </p:nvSpPr>
        <p:spPr/>
        <p:txBody>
          <a:bodyPr/>
          <a:lstStyle/>
          <a:p>
            <a:r>
              <a:rPr lang="en-US" dirty="0"/>
              <a:t>¿</a:t>
            </a:r>
            <a:r>
              <a:rPr lang="en-US" dirty="0" err="1"/>
              <a:t>Qué</a:t>
            </a:r>
            <a:r>
              <a:rPr lang="en-US" dirty="0"/>
              <a:t> es la FTC y </a:t>
            </a:r>
            <a:r>
              <a:rPr lang="en-US" dirty="0" err="1"/>
              <a:t>qué</a:t>
            </a:r>
            <a:r>
              <a:rPr lang="en-US" dirty="0"/>
              <a:t> </a:t>
            </a:r>
            <a:r>
              <a:rPr lang="en-US" dirty="0" err="1"/>
              <a:t>hace</a:t>
            </a:r>
            <a:r>
              <a:rPr lang="en-US" dirty="0"/>
              <a:t>?</a:t>
            </a:r>
          </a:p>
        </p:txBody>
      </p:sp>
      <p:sp>
        <p:nvSpPr>
          <p:cNvPr id="3" name="Text Placeholder 2">
            <a:extLst>
              <a:ext uri="{FF2B5EF4-FFF2-40B4-BE49-F238E27FC236}">
                <a16:creationId xmlns:a16="http://schemas.microsoft.com/office/drawing/2014/main" id="{E224551E-3430-4386-A0AB-4A1641A3E860}"/>
              </a:ext>
            </a:extLst>
          </p:cNvPr>
          <p:cNvSpPr>
            <a:spLocks noGrp="1"/>
          </p:cNvSpPr>
          <p:nvPr>
            <p:ph idx="4294967295"/>
          </p:nvPr>
        </p:nvSpPr>
        <p:spPr>
          <a:xfrm>
            <a:off x="4742822" y="2341265"/>
            <a:ext cx="6610978" cy="3436537"/>
          </a:xfrm>
        </p:spPr>
        <p:txBody>
          <a:bodyPr/>
          <a:lstStyle/>
          <a:p>
            <a:r>
              <a:rPr lang="en-US" dirty="0" err="1"/>
              <a:t>Encargada</a:t>
            </a:r>
            <a:r>
              <a:rPr lang="en-US" dirty="0"/>
              <a:t> del </a:t>
            </a:r>
            <a:r>
              <a:rPr lang="en-US" dirty="0" err="1"/>
              <a:t>cumplimiento</a:t>
            </a:r>
            <a:r>
              <a:rPr lang="en-US" dirty="0"/>
              <a:t> de </a:t>
            </a:r>
            <a:r>
              <a:rPr lang="en-US" dirty="0" err="1"/>
              <a:t>leyes</a:t>
            </a:r>
            <a:r>
              <a:rPr lang="en-US" dirty="0"/>
              <a:t> que </a:t>
            </a:r>
            <a:r>
              <a:rPr lang="en-US" dirty="0" err="1"/>
              <a:t>protegen</a:t>
            </a:r>
            <a:r>
              <a:rPr lang="en-US" dirty="0"/>
              <a:t> a </a:t>
            </a:r>
            <a:r>
              <a:rPr lang="en-US" dirty="0" err="1"/>
              <a:t>los</a:t>
            </a:r>
            <a:r>
              <a:rPr lang="en-US" dirty="0"/>
              <a:t> </a:t>
            </a:r>
            <a:r>
              <a:rPr lang="en-US" dirty="0" err="1"/>
              <a:t>consumidores</a:t>
            </a:r>
            <a:r>
              <a:rPr lang="en-US" dirty="0"/>
              <a:t> </a:t>
            </a:r>
          </a:p>
          <a:p>
            <a:r>
              <a:rPr lang="en-US" dirty="0" err="1"/>
              <a:t>Educa</a:t>
            </a:r>
            <a:r>
              <a:rPr lang="en-US" dirty="0"/>
              <a:t> a </a:t>
            </a:r>
            <a:r>
              <a:rPr lang="en-US" dirty="0" err="1"/>
              <a:t>consumidores</a:t>
            </a:r>
            <a:r>
              <a:rPr lang="en-US" dirty="0"/>
              <a:t> y </a:t>
            </a:r>
            <a:r>
              <a:rPr lang="en-US" dirty="0" err="1"/>
              <a:t>negocios</a:t>
            </a:r>
            <a:endParaRPr lang="en-US" dirty="0"/>
          </a:p>
          <a:p>
            <a:r>
              <a:rPr lang="en-US" dirty="0" err="1"/>
              <a:t>Trabaja</a:t>
            </a:r>
            <a:r>
              <a:rPr lang="en-US" dirty="0"/>
              <a:t> </a:t>
            </a:r>
            <a:r>
              <a:rPr lang="en-US" dirty="0" err="1"/>
              <a:t>en</a:t>
            </a:r>
            <a:r>
              <a:rPr lang="en-US" dirty="0"/>
              <a:t> conjunto con </a:t>
            </a:r>
            <a:r>
              <a:rPr lang="en-US" dirty="0" err="1"/>
              <a:t>otros</a:t>
            </a:r>
            <a:r>
              <a:rPr lang="en-US" dirty="0"/>
              <a:t> </a:t>
            </a:r>
            <a:r>
              <a:rPr lang="en-US" dirty="0" err="1"/>
              <a:t>grupos</a:t>
            </a:r>
            <a:endParaRPr lang="en-US" dirty="0"/>
          </a:p>
        </p:txBody>
      </p:sp>
    </p:spTree>
    <p:extLst>
      <p:ext uri="{BB962C8B-B14F-4D97-AF65-F5344CB8AC3E}">
        <p14:creationId xmlns:p14="http://schemas.microsoft.com/office/powerpoint/2010/main" val="128914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7B8A0D-6A85-4C50-8FA0-07CC13FDAC2B}"/>
              </a:ext>
            </a:extLst>
          </p:cNvPr>
          <p:cNvSpPr>
            <a:spLocks noGrp="1"/>
          </p:cNvSpPr>
          <p:nvPr>
            <p:ph type="title"/>
          </p:nvPr>
        </p:nvSpPr>
        <p:spPr/>
        <p:txBody>
          <a:bodyPr>
            <a:normAutofit/>
          </a:bodyPr>
          <a:lstStyle/>
          <a:p>
            <a:r>
              <a:rPr lang="en-US" dirty="0"/>
              <a:t>Antes de </a:t>
            </a:r>
            <a:r>
              <a:rPr lang="en-US" dirty="0" err="1"/>
              <a:t>empezar</a:t>
            </a:r>
            <a:r>
              <a:rPr lang="en-US" dirty="0"/>
              <a:t> a </a:t>
            </a:r>
            <a:r>
              <a:rPr lang="en-US" dirty="0" err="1"/>
              <a:t>buscar</a:t>
            </a:r>
            <a:r>
              <a:rPr lang="en-US" dirty="0"/>
              <a:t> </a:t>
            </a:r>
            <a:r>
              <a:rPr lang="en-US" dirty="0" err="1"/>
              <a:t>empleo</a:t>
            </a:r>
            <a:r>
              <a:rPr lang="en-US" dirty="0"/>
              <a:t> </a:t>
            </a:r>
          </a:p>
        </p:txBody>
      </p:sp>
      <p:sp>
        <p:nvSpPr>
          <p:cNvPr id="5" name="Content Placeholder 4">
            <a:extLst>
              <a:ext uri="{FF2B5EF4-FFF2-40B4-BE49-F238E27FC236}">
                <a16:creationId xmlns:a16="http://schemas.microsoft.com/office/drawing/2014/main" id="{76F5286B-0C7D-4CCE-98CE-D5743A9C44D7}"/>
              </a:ext>
            </a:extLst>
          </p:cNvPr>
          <p:cNvSpPr>
            <a:spLocks noGrp="1"/>
          </p:cNvSpPr>
          <p:nvPr>
            <p:ph idx="1"/>
          </p:nvPr>
        </p:nvSpPr>
        <p:spPr/>
        <p:txBody>
          <a:bodyPr>
            <a:normAutofit fontScale="85000" lnSpcReduction="20000"/>
          </a:bodyPr>
          <a:lstStyle/>
          <a:p>
            <a:pPr lvl="0"/>
            <a:r>
              <a:rPr lang="en-US" dirty="0" err="1"/>
              <a:t>Cómo</a:t>
            </a:r>
            <a:r>
              <a:rPr lang="en-US" dirty="0"/>
              <a:t> </a:t>
            </a:r>
            <a:r>
              <a:rPr lang="en-US" dirty="0" err="1"/>
              <a:t>detectar</a:t>
            </a:r>
            <a:r>
              <a:rPr lang="en-US" dirty="0"/>
              <a:t> </a:t>
            </a:r>
            <a:r>
              <a:rPr lang="en-US" dirty="0" err="1"/>
              <a:t>anuncios</a:t>
            </a:r>
            <a:r>
              <a:rPr lang="en-US" dirty="0"/>
              <a:t> de </a:t>
            </a:r>
            <a:r>
              <a:rPr lang="en-US" dirty="0" err="1"/>
              <a:t>oportunidades</a:t>
            </a:r>
            <a:r>
              <a:rPr lang="en-US" dirty="0"/>
              <a:t> de </a:t>
            </a:r>
            <a:r>
              <a:rPr lang="en-US" dirty="0" err="1"/>
              <a:t>trabajo</a:t>
            </a:r>
            <a:r>
              <a:rPr lang="en-US" dirty="0"/>
              <a:t> o </a:t>
            </a:r>
            <a:r>
              <a:rPr lang="en-US" dirty="0" err="1"/>
              <a:t>negocios</a:t>
            </a:r>
            <a:r>
              <a:rPr lang="en-US" dirty="0"/>
              <a:t> </a:t>
            </a:r>
            <a:r>
              <a:rPr lang="en-US" dirty="0" err="1"/>
              <a:t>falsos</a:t>
            </a:r>
            <a:r>
              <a:rPr lang="en-US" dirty="0"/>
              <a:t>  </a:t>
            </a:r>
          </a:p>
          <a:p>
            <a:pPr lvl="0"/>
            <a:r>
              <a:rPr lang="en-US" dirty="0" err="1"/>
              <a:t>Estafas</a:t>
            </a:r>
            <a:r>
              <a:rPr lang="en-US" dirty="0"/>
              <a:t> de </a:t>
            </a:r>
            <a:r>
              <a:rPr lang="en-US" dirty="0" err="1"/>
              <a:t>empleo</a:t>
            </a:r>
            <a:r>
              <a:rPr lang="en-US" dirty="0"/>
              <a:t> </a:t>
            </a:r>
            <a:r>
              <a:rPr lang="en-US" dirty="0" err="1"/>
              <a:t>más</a:t>
            </a:r>
            <a:r>
              <a:rPr lang="en-US" dirty="0"/>
              <a:t> </a:t>
            </a:r>
            <a:r>
              <a:rPr lang="en-US" dirty="0" err="1"/>
              <a:t>comunes</a:t>
            </a:r>
            <a:endParaRPr lang="en-US" dirty="0"/>
          </a:p>
          <a:p>
            <a:pPr lvl="0"/>
            <a:r>
              <a:rPr lang="en-US" dirty="0" err="1"/>
              <a:t>Estafas</a:t>
            </a:r>
            <a:r>
              <a:rPr lang="en-US" dirty="0"/>
              <a:t> de </a:t>
            </a:r>
            <a:r>
              <a:rPr lang="en-US" dirty="0" err="1"/>
              <a:t>oportunidades</a:t>
            </a:r>
            <a:r>
              <a:rPr lang="en-US" dirty="0"/>
              <a:t> para </a:t>
            </a:r>
            <a:r>
              <a:rPr lang="en-US" dirty="0" err="1"/>
              <a:t>ganar</a:t>
            </a:r>
            <a:r>
              <a:rPr lang="en-US" dirty="0"/>
              <a:t> dinero</a:t>
            </a:r>
          </a:p>
          <a:p>
            <a:pPr lvl="0"/>
            <a:r>
              <a:rPr lang="en-US" dirty="0" err="1"/>
              <a:t>Cómo</a:t>
            </a:r>
            <a:r>
              <a:rPr lang="en-US" dirty="0"/>
              <a:t> </a:t>
            </a:r>
            <a:r>
              <a:rPr lang="en-US" dirty="0" err="1"/>
              <a:t>detectar</a:t>
            </a:r>
            <a:r>
              <a:rPr lang="en-US" dirty="0"/>
              <a:t> </a:t>
            </a:r>
            <a:r>
              <a:rPr lang="en-US" dirty="0" err="1"/>
              <a:t>estafas</a:t>
            </a:r>
            <a:r>
              <a:rPr lang="en-US" dirty="0"/>
              <a:t> </a:t>
            </a:r>
            <a:r>
              <a:rPr lang="en-US" dirty="0" err="1"/>
              <a:t>por</a:t>
            </a:r>
            <a:r>
              <a:rPr lang="en-US" dirty="0"/>
              <a:t> la forma de </a:t>
            </a:r>
            <a:r>
              <a:rPr lang="en-US" dirty="0" err="1"/>
              <a:t>pago</a:t>
            </a:r>
            <a:r>
              <a:rPr lang="en-US" dirty="0"/>
              <a:t> que </a:t>
            </a:r>
            <a:r>
              <a:rPr lang="en-US" dirty="0" err="1"/>
              <a:t>utilizan</a:t>
            </a:r>
            <a:r>
              <a:rPr lang="en-US" dirty="0"/>
              <a:t> </a:t>
            </a:r>
          </a:p>
          <a:p>
            <a:pPr lvl="0"/>
            <a:r>
              <a:rPr lang="en-US" dirty="0" err="1"/>
              <a:t>Cómo</a:t>
            </a:r>
            <a:r>
              <a:rPr lang="en-US" dirty="0"/>
              <a:t> </a:t>
            </a:r>
            <a:r>
              <a:rPr lang="en-US" dirty="0" err="1"/>
              <a:t>evitar</a:t>
            </a:r>
            <a:r>
              <a:rPr lang="en-US" dirty="0"/>
              <a:t> las </a:t>
            </a:r>
            <a:r>
              <a:rPr lang="en-US" dirty="0" err="1"/>
              <a:t>estafas</a:t>
            </a:r>
            <a:r>
              <a:rPr lang="en-US" dirty="0"/>
              <a:t> de </a:t>
            </a:r>
            <a:r>
              <a:rPr lang="en-US" dirty="0" err="1"/>
              <a:t>empleo</a:t>
            </a:r>
            <a:r>
              <a:rPr lang="en-US" dirty="0"/>
              <a:t> </a:t>
            </a:r>
          </a:p>
          <a:p>
            <a:pPr lvl="0"/>
            <a:r>
              <a:rPr lang="en-US" dirty="0" err="1"/>
              <a:t>Cómo</a:t>
            </a:r>
            <a:r>
              <a:rPr lang="en-US" dirty="0"/>
              <a:t> </a:t>
            </a:r>
            <a:r>
              <a:rPr lang="en-US" dirty="0" err="1"/>
              <a:t>reportar</a:t>
            </a:r>
            <a:r>
              <a:rPr lang="en-US" dirty="0"/>
              <a:t> las </a:t>
            </a:r>
            <a:r>
              <a:rPr lang="en-US" dirty="0" err="1"/>
              <a:t>estafas</a:t>
            </a:r>
            <a:r>
              <a:rPr lang="en-US" dirty="0"/>
              <a:t> </a:t>
            </a:r>
          </a:p>
          <a:p>
            <a:endParaRPr lang="en-US" dirty="0"/>
          </a:p>
        </p:txBody>
      </p:sp>
    </p:spTree>
    <p:extLst>
      <p:ext uri="{BB962C8B-B14F-4D97-AF65-F5344CB8AC3E}">
        <p14:creationId xmlns:p14="http://schemas.microsoft.com/office/powerpoint/2010/main" val="6223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a:xfrm>
            <a:off x="397042" y="365126"/>
            <a:ext cx="11430000" cy="1252654"/>
          </a:xfrm>
        </p:spPr>
        <p:txBody>
          <a:bodyPr>
            <a:normAutofit fontScale="90000"/>
          </a:bodyPr>
          <a:lstStyle/>
          <a:p>
            <a:br>
              <a:rPr lang="en-US" sz="4000" dirty="0"/>
            </a:br>
            <a:r>
              <a:rPr lang="en-US" sz="4900" dirty="0" err="1"/>
              <a:t>Anuncios</a:t>
            </a:r>
            <a:r>
              <a:rPr lang="en-US" sz="4900" dirty="0"/>
              <a:t> de </a:t>
            </a:r>
            <a:r>
              <a:rPr lang="en-US" sz="4900" dirty="0" err="1"/>
              <a:t>oportunidades</a:t>
            </a:r>
            <a:r>
              <a:rPr lang="en-US" sz="4900" dirty="0"/>
              <a:t> de </a:t>
            </a:r>
            <a:r>
              <a:rPr lang="en-US" sz="4900" dirty="0" err="1"/>
              <a:t>trabajo</a:t>
            </a:r>
            <a:r>
              <a:rPr lang="en-US" sz="4900" dirty="0"/>
              <a:t> o </a:t>
            </a:r>
            <a:r>
              <a:rPr lang="en-US" sz="4900" dirty="0" err="1"/>
              <a:t>negocios</a:t>
            </a:r>
            <a:r>
              <a:rPr lang="en-US" sz="4900" dirty="0"/>
              <a:t> </a:t>
            </a:r>
            <a:r>
              <a:rPr lang="en-US" sz="4900" dirty="0" err="1"/>
              <a:t>falsos</a:t>
            </a:r>
            <a:br>
              <a:rPr lang="en-US" dirty="0"/>
            </a:br>
            <a:endParaRPr lang="en-US" dirty="0"/>
          </a:p>
        </p:txBody>
      </p:sp>
      <p:pic>
        <p:nvPicPr>
          <p:cNvPr id="7" name="Graphic 6">
            <a:extLst>
              <a:ext uri="{FF2B5EF4-FFF2-40B4-BE49-F238E27FC236}">
                <a16:creationId xmlns:a16="http://schemas.microsoft.com/office/drawing/2014/main" id="{57E770F8-0374-49D3-B8AB-6089A65E51A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6786" y="1999547"/>
            <a:ext cx="8418427" cy="3790287"/>
          </a:xfrm>
          <a:prstGeom prst="rect">
            <a:avLst/>
          </a:prstGeom>
        </p:spPr>
      </p:pic>
      <p:sp>
        <p:nvSpPr>
          <p:cNvPr id="8" name="TextBox 7">
            <a:extLst>
              <a:ext uri="{FF2B5EF4-FFF2-40B4-BE49-F238E27FC236}">
                <a16:creationId xmlns:a16="http://schemas.microsoft.com/office/drawing/2014/main" id="{D61F2E8F-38FF-4554-9B0E-67097D0CA4C7}"/>
              </a:ext>
            </a:extLst>
          </p:cNvPr>
          <p:cNvSpPr txBox="1"/>
          <p:nvPr/>
        </p:nvSpPr>
        <p:spPr>
          <a:xfrm>
            <a:off x="2522136" y="3109860"/>
            <a:ext cx="1718268" cy="1200329"/>
          </a:xfrm>
          <a:prstGeom prst="rect">
            <a:avLst/>
          </a:prstGeom>
          <a:noFill/>
        </p:spPr>
        <p:txBody>
          <a:bodyPr wrap="square" rtlCol="0">
            <a:spAutoFit/>
          </a:bodyPr>
          <a:lstStyle/>
          <a:p>
            <a:pPr algn="ctr"/>
            <a:r>
              <a:rPr lang="en-US" sz="2400" dirty="0">
                <a:solidFill>
                  <a:schemeClr val="tx1">
                    <a:lumMod val="75000"/>
                    <a:lumOff val="25000"/>
                  </a:schemeClr>
                </a:solidFill>
                <a:latin typeface="Gill Sans Ultra Bold" panose="020B0A02020104020203" pitchFamily="34" charset="0"/>
              </a:rPr>
              <a:t>Haz </a:t>
            </a:r>
            <a:r>
              <a:rPr lang="en-US" sz="2400" dirty="0" err="1">
                <a:solidFill>
                  <a:schemeClr val="tx1">
                    <a:lumMod val="75000"/>
                    <a:lumOff val="25000"/>
                  </a:schemeClr>
                </a:solidFill>
                <a:latin typeface="Gill Sans Ultra Bold" panose="020B0A02020104020203" pitchFamily="34" charset="0"/>
              </a:rPr>
              <a:t>tu</a:t>
            </a:r>
            <a:r>
              <a:rPr lang="en-US" sz="2400" dirty="0">
                <a:solidFill>
                  <a:schemeClr val="tx1">
                    <a:lumMod val="75000"/>
                    <a:lumOff val="25000"/>
                  </a:schemeClr>
                </a:solidFill>
                <a:latin typeface="Gill Sans Ultra Bold" panose="020B0A02020104020203" pitchFamily="34" charset="0"/>
              </a:rPr>
              <a:t> </a:t>
            </a:r>
            <a:r>
              <a:rPr lang="en-US" sz="2400" dirty="0" err="1">
                <a:solidFill>
                  <a:schemeClr val="tx1">
                    <a:lumMod val="75000"/>
                    <a:lumOff val="25000"/>
                  </a:schemeClr>
                </a:solidFill>
                <a:latin typeface="Gill Sans Ultra Bold" panose="020B0A02020104020203" pitchFamily="34" charset="0"/>
              </a:rPr>
              <a:t>propio</a:t>
            </a:r>
            <a:r>
              <a:rPr lang="en-US" sz="2400" dirty="0">
                <a:solidFill>
                  <a:schemeClr val="tx1">
                    <a:lumMod val="75000"/>
                    <a:lumOff val="25000"/>
                  </a:schemeClr>
                </a:solidFill>
                <a:latin typeface="Gill Sans Ultra Bold" panose="020B0A02020104020203" pitchFamily="34" charset="0"/>
              </a:rPr>
              <a:t> </a:t>
            </a:r>
            <a:r>
              <a:rPr lang="en-US" sz="2400" dirty="0" err="1">
                <a:solidFill>
                  <a:schemeClr val="tx1">
                    <a:lumMod val="75000"/>
                    <a:lumOff val="25000"/>
                  </a:schemeClr>
                </a:solidFill>
                <a:latin typeface="Gill Sans Ultra Bold" panose="020B0A02020104020203" pitchFamily="34" charset="0"/>
              </a:rPr>
              <a:t>horario</a:t>
            </a:r>
            <a:r>
              <a:rPr lang="en-US" sz="2400" dirty="0">
                <a:solidFill>
                  <a:schemeClr val="tx1">
                    <a:lumMod val="75000"/>
                    <a:lumOff val="25000"/>
                  </a:schemeClr>
                </a:solidFill>
                <a:latin typeface="Gill Sans Ultra Bold" panose="020B0A02020104020203" pitchFamily="34" charset="0"/>
              </a:rPr>
              <a:t> </a:t>
            </a:r>
          </a:p>
        </p:txBody>
      </p:sp>
      <p:sp>
        <p:nvSpPr>
          <p:cNvPr id="9" name="TextBox 8">
            <a:extLst>
              <a:ext uri="{FF2B5EF4-FFF2-40B4-BE49-F238E27FC236}">
                <a16:creationId xmlns:a16="http://schemas.microsoft.com/office/drawing/2014/main" id="{DFCB2DB6-3FA2-4964-A779-F36FC6B64619}"/>
              </a:ext>
            </a:extLst>
          </p:cNvPr>
          <p:cNvSpPr txBox="1"/>
          <p:nvPr/>
        </p:nvSpPr>
        <p:spPr>
          <a:xfrm>
            <a:off x="7797114" y="2792703"/>
            <a:ext cx="2038864" cy="830997"/>
          </a:xfrm>
          <a:prstGeom prst="rect">
            <a:avLst/>
          </a:prstGeom>
          <a:noFill/>
        </p:spPr>
        <p:txBody>
          <a:bodyPr wrap="square" rtlCol="0">
            <a:spAutoFit/>
          </a:bodyPr>
          <a:lstStyle/>
          <a:p>
            <a:pPr algn="ctr"/>
            <a:r>
              <a:rPr lang="en-US" sz="2400" dirty="0" err="1">
                <a:solidFill>
                  <a:schemeClr val="tx1">
                    <a:lumMod val="75000"/>
                    <a:lumOff val="25000"/>
                  </a:schemeClr>
                </a:solidFill>
                <a:latin typeface="Caricature" panose="020B0500000000000000" pitchFamily="34" charset="0"/>
              </a:rPr>
              <a:t>Trabaja</a:t>
            </a:r>
            <a:r>
              <a:rPr lang="en-US" sz="2400" dirty="0">
                <a:solidFill>
                  <a:schemeClr val="tx1">
                    <a:lumMod val="75000"/>
                    <a:lumOff val="25000"/>
                  </a:schemeClr>
                </a:solidFill>
                <a:latin typeface="Caricature" panose="020B0500000000000000" pitchFamily="34" charset="0"/>
              </a:rPr>
              <a:t> </a:t>
            </a:r>
            <a:r>
              <a:rPr lang="en-US" sz="2400" dirty="0" err="1">
                <a:solidFill>
                  <a:schemeClr val="tx1">
                    <a:lumMod val="75000"/>
                    <a:lumOff val="25000"/>
                  </a:schemeClr>
                </a:solidFill>
                <a:latin typeface="Caricature" panose="020B0500000000000000" pitchFamily="34" charset="0"/>
              </a:rPr>
              <a:t>desde</a:t>
            </a:r>
            <a:r>
              <a:rPr lang="en-US" sz="2400" dirty="0">
                <a:solidFill>
                  <a:schemeClr val="tx1">
                    <a:lumMod val="75000"/>
                    <a:lumOff val="25000"/>
                  </a:schemeClr>
                </a:solidFill>
                <a:latin typeface="Caricature" panose="020B0500000000000000" pitchFamily="34" charset="0"/>
              </a:rPr>
              <a:t> casa</a:t>
            </a:r>
          </a:p>
        </p:txBody>
      </p:sp>
      <p:sp>
        <p:nvSpPr>
          <p:cNvPr id="10" name="TextBox 9">
            <a:extLst>
              <a:ext uri="{FF2B5EF4-FFF2-40B4-BE49-F238E27FC236}">
                <a16:creationId xmlns:a16="http://schemas.microsoft.com/office/drawing/2014/main" id="{C17FB114-01EA-46AF-B66E-F12607427F09}"/>
              </a:ext>
            </a:extLst>
          </p:cNvPr>
          <p:cNvSpPr txBox="1"/>
          <p:nvPr/>
        </p:nvSpPr>
        <p:spPr>
          <a:xfrm>
            <a:off x="4801873" y="3068747"/>
            <a:ext cx="1891834" cy="1631216"/>
          </a:xfrm>
          <a:prstGeom prst="rect">
            <a:avLst/>
          </a:prstGeom>
          <a:noFill/>
        </p:spPr>
        <p:txBody>
          <a:bodyPr wrap="square" rtlCol="0">
            <a:spAutoFit/>
          </a:bodyPr>
          <a:lstStyle/>
          <a:p>
            <a:pPr algn="ctr"/>
            <a:r>
              <a:rPr lang="en-US" sz="2000" dirty="0" err="1">
                <a:solidFill>
                  <a:schemeClr val="tx1">
                    <a:lumMod val="75000"/>
                    <a:lumOff val="25000"/>
                  </a:schemeClr>
                </a:solidFill>
                <a:latin typeface="MarkerFeltThin-Plain" pitchFamily="2" charset="0"/>
              </a:rPr>
              <a:t>Gana</a:t>
            </a:r>
            <a:r>
              <a:rPr lang="en-US" sz="2000" dirty="0">
                <a:solidFill>
                  <a:schemeClr val="tx1">
                    <a:lumMod val="75000"/>
                    <a:lumOff val="25000"/>
                  </a:schemeClr>
                </a:solidFill>
                <a:latin typeface="MarkerFeltThin-Plain" pitchFamily="2" charset="0"/>
              </a:rPr>
              <a:t> miles de </a:t>
            </a:r>
            <a:r>
              <a:rPr lang="en-US" sz="2000" dirty="0" err="1">
                <a:solidFill>
                  <a:schemeClr val="tx1">
                    <a:lumMod val="75000"/>
                    <a:lumOff val="25000"/>
                  </a:schemeClr>
                </a:solidFill>
                <a:latin typeface="MarkerFeltThin-Plain" pitchFamily="2" charset="0"/>
              </a:rPr>
              <a:t>dólares</a:t>
            </a:r>
            <a:r>
              <a:rPr lang="en-US" sz="2000" dirty="0">
                <a:solidFill>
                  <a:schemeClr val="tx1">
                    <a:lumMod val="75000"/>
                    <a:lumOff val="25000"/>
                  </a:schemeClr>
                </a:solidFill>
                <a:latin typeface="MarkerFeltThin-Plain" pitchFamily="2" charset="0"/>
              </a:rPr>
              <a:t>  </a:t>
            </a:r>
            <a:r>
              <a:rPr lang="en-US" sz="2000" dirty="0" err="1">
                <a:solidFill>
                  <a:schemeClr val="tx1">
                    <a:lumMod val="75000"/>
                    <a:lumOff val="25000"/>
                  </a:schemeClr>
                </a:solidFill>
                <a:latin typeface="MarkerFeltThin-Plain" pitchFamily="2" charset="0"/>
              </a:rPr>
              <a:t>trabajando</a:t>
            </a:r>
            <a:r>
              <a:rPr lang="en-US" sz="2000" dirty="0">
                <a:solidFill>
                  <a:schemeClr val="tx1">
                    <a:lumMod val="75000"/>
                    <a:lumOff val="25000"/>
                  </a:schemeClr>
                </a:solidFill>
                <a:latin typeface="MarkerFeltThin-Plain" pitchFamily="2" charset="0"/>
              </a:rPr>
              <a:t> </a:t>
            </a:r>
          </a:p>
          <a:p>
            <a:pPr algn="ctr"/>
            <a:r>
              <a:rPr lang="en-US" sz="2000" dirty="0">
                <a:solidFill>
                  <a:schemeClr val="tx1">
                    <a:lumMod val="75000"/>
                    <a:lumOff val="25000"/>
                  </a:schemeClr>
                </a:solidFill>
                <a:latin typeface="MarkerFeltThin-Plain" pitchFamily="2" charset="0"/>
              </a:rPr>
              <a:t>solo </a:t>
            </a:r>
            <a:r>
              <a:rPr lang="en-US" sz="2000" dirty="0" err="1">
                <a:solidFill>
                  <a:schemeClr val="tx1">
                    <a:lumMod val="75000"/>
                    <a:lumOff val="25000"/>
                  </a:schemeClr>
                </a:solidFill>
                <a:latin typeface="MarkerFeltThin-Plain" pitchFamily="2" charset="0"/>
              </a:rPr>
              <a:t>unas</a:t>
            </a:r>
            <a:r>
              <a:rPr lang="en-US" sz="2000" dirty="0">
                <a:solidFill>
                  <a:schemeClr val="tx1">
                    <a:lumMod val="75000"/>
                    <a:lumOff val="25000"/>
                  </a:schemeClr>
                </a:solidFill>
                <a:latin typeface="MarkerFeltThin-Plain" pitchFamily="2" charset="0"/>
              </a:rPr>
              <a:t> horas al día </a:t>
            </a:r>
          </a:p>
        </p:txBody>
      </p:sp>
    </p:spTree>
    <p:extLst>
      <p:ext uri="{BB962C8B-B14F-4D97-AF65-F5344CB8AC3E}">
        <p14:creationId xmlns:p14="http://schemas.microsoft.com/office/powerpoint/2010/main" val="38112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normAutofit/>
          </a:bodyPr>
          <a:lstStyle/>
          <a:p>
            <a:r>
              <a:rPr lang="en-US" dirty="0" err="1"/>
              <a:t>Estafas</a:t>
            </a:r>
            <a:r>
              <a:rPr lang="en-US" dirty="0"/>
              <a:t> de </a:t>
            </a:r>
            <a:r>
              <a:rPr lang="en-US" dirty="0" err="1"/>
              <a:t>empleo</a:t>
            </a:r>
            <a:endParaRPr lang="en-US" dirty="0"/>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p:txBody>
          <a:bodyPr>
            <a:normAutofit/>
          </a:bodyPr>
          <a:lstStyle/>
          <a:p>
            <a:pPr lvl="0"/>
            <a:endParaRPr lang="en-US" dirty="0"/>
          </a:p>
          <a:p>
            <a:pPr lvl="0"/>
            <a:r>
              <a:rPr lang="en-US" dirty="0" err="1"/>
              <a:t>Estafas</a:t>
            </a:r>
            <a:r>
              <a:rPr lang="en-US" dirty="0"/>
              <a:t> de </a:t>
            </a:r>
            <a:r>
              <a:rPr lang="en-US" dirty="0" err="1"/>
              <a:t>trabajo</a:t>
            </a:r>
            <a:r>
              <a:rPr lang="en-US" dirty="0"/>
              <a:t> </a:t>
            </a:r>
            <a:r>
              <a:rPr lang="en-US" dirty="0" err="1"/>
              <a:t>desde</a:t>
            </a:r>
            <a:r>
              <a:rPr lang="en-US" dirty="0"/>
              <a:t> casa</a:t>
            </a:r>
          </a:p>
          <a:p>
            <a:pPr lvl="0"/>
            <a:r>
              <a:rPr lang="en-US" dirty="0" err="1"/>
              <a:t>Impostores</a:t>
            </a:r>
            <a:r>
              <a:rPr lang="en-US" dirty="0"/>
              <a:t> </a:t>
            </a:r>
          </a:p>
          <a:p>
            <a:pPr marL="0" indent="0">
              <a:lnSpc>
                <a:spcPct val="120000"/>
              </a:lnSpc>
              <a:buNone/>
            </a:pPr>
            <a:endParaRPr lang="en-US" dirty="0"/>
          </a:p>
        </p:txBody>
      </p:sp>
    </p:spTree>
    <p:extLst>
      <p:ext uri="{BB962C8B-B14F-4D97-AF65-F5344CB8AC3E}">
        <p14:creationId xmlns:p14="http://schemas.microsoft.com/office/powerpoint/2010/main" val="528732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0B0E95-6D83-4C4A-9DE1-ADF0210F6CA3}"/>
              </a:ext>
            </a:extLst>
          </p:cNvPr>
          <p:cNvSpPr>
            <a:spLocks noGrp="1"/>
          </p:cNvSpPr>
          <p:nvPr>
            <p:ph type="title"/>
          </p:nvPr>
        </p:nvSpPr>
        <p:spPr/>
        <p:txBody>
          <a:bodyPr>
            <a:normAutofit fontScale="90000"/>
          </a:bodyPr>
          <a:lstStyle/>
          <a:p>
            <a:r>
              <a:rPr lang="en-US" dirty="0" err="1"/>
              <a:t>Estafas</a:t>
            </a:r>
            <a:r>
              <a:rPr lang="en-US" dirty="0"/>
              <a:t> de </a:t>
            </a:r>
            <a:r>
              <a:rPr lang="en-US" dirty="0" err="1"/>
              <a:t>oportunidades</a:t>
            </a:r>
            <a:r>
              <a:rPr lang="en-US" dirty="0"/>
              <a:t> para </a:t>
            </a:r>
            <a:r>
              <a:rPr lang="en-US" dirty="0" err="1"/>
              <a:t>ganar</a:t>
            </a:r>
            <a:r>
              <a:rPr lang="en-US" dirty="0"/>
              <a:t> dinero</a:t>
            </a:r>
          </a:p>
        </p:txBody>
      </p:sp>
      <p:sp>
        <p:nvSpPr>
          <p:cNvPr id="5" name="Content Placeholder 4">
            <a:extLst>
              <a:ext uri="{FF2B5EF4-FFF2-40B4-BE49-F238E27FC236}">
                <a16:creationId xmlns:a16="http://schemas.microsoft.com/office/drawing/2014/main" id="{FF550C8B-9F7F-4B35-9F54-3DE66C602872}"/>
              </a:ext>
            </a:extLst>
          </p:cNvPr>
          <p:cNvSpPr>
            <a:spLocks noGrp="1"/>
          </p:cNvSpPr>
          <p:nvPr>
            <p:ph idx="1"/>
          </p:nvPr>
        </p:nvSpPr>
        <p:spPr/>
        <p:txBody>
          <a:bodyPr/>
          <a:lstStyle/>
          <a:p>
            <a:pPr lvl="0"/>
            <a:endParaRPr lang="en-US" dirty="0"/>
          </a:p>
          <a:p>
            <a:pPr lvl="0"/>
            <a:r>
              <a:rPr lang="en-US" dirty="0" err="1"/>
              <a:t>Programas</a:t>
            </a:r>
            <a:r>
              <a:rPr lang="en-US" dirty="0"/>
              <a:t> de </a:t>
            </a:r>
            <a:r>
              <a:rPr lang="en-US" dirty="0" err="1"/>
              <a:t>asesoría</a:t>
            </a:r>
            <a:r>
              <a:rPr lang="en-US" dirty="0"/>
              <a:t> </a:t>
            </a:r>
            <a:r>
              <a:rPr lang="en-US" dirty="0" err="1"/>
              <a:t>falsos</a:t>
            </a:r>
            <a:r>
              <a:rPr lang="en-US" dirty="0"/>
              <a:t> </a:t>
            </a:r>
          </a:p>
          <a:p>
            <a:pPr lvl="0"/>
            <a:r>
              <a:rPr lang="en-US" dirty="0" err="1"/>
              <a:t>Promotores</a:t>
            </a:r>
            <a:r>
              <a:rPr lang="en-US" dirty="0"/>
              <a:t> de </a:t>
            </a:r>
            <a:r>
              <a:rPr lang="en-US" dirty="0" err="1"/>
              <a:t>inventos</a:t>
            </a:r>
            <a:r>
              <a:rPr lang="en-US" dirty="0"/>
              <a:t> </a:t>
            </a:r>
            <a:r>
              <a:rPr lang="en-US" dirty="0" err="1"/>
              <a:t>deshonestos</a:t>
            </a:r>
            <a:r>
              <a:rPr lang="en-US" dirty="0"/>
              <a:t> </a:t>
            </a:r>
          </a:p>
          <a:p>
            <a:pPr lvl="0"/>
            <a:r>
              <a:rPr lang="en-US" dirty="0" err="1"/>
              <a:t>Propuestas</a:t>
            </a:r>
            <a:r>
              <a:rPr lang="en-US" dirty="0"/>
              <a:t> de </a:t>
            </a:r>
            <a:r>
              <a:rPr lang="en-US" dirty="0" err="1"/>
              <a:t>negocio</a:t>
            </a:r>
            <a:r>
              <a:rPr lang="en-US" dirty="0"/>
              <a:t> falsas</a:t>
            </a:r>
          </a:p>
          <a:p>
            <a:endParaRPr lang="en-US" dirty="0"/>
          </a:p>
        </p:txBody>
      </p:sp>
    </p:spTree>
    <p:extLst>
      <p:ext uri="{BB962C8B-B14F-4D97-AF65-F5344CB8AC3E}">
        <p14:creationId xmlns:p14="http://schemas.microsoft.com/office/powerpoint/2010/main" val="43967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normAutofit fontScale="90000"/>
          </a:bodyPr>
          <a:lstStyle/>
          <a:p>
            <a:r>
              <a:rPr lang="en-US" dirty="0" err="1"/>
              <a:t>Detecte</a:t>
            </a:r>
            <a:r>
              <a:rPr lang="en-US" dirty="0"/>
              <a:t> las </a:t>
            </a:r>
            <a:r>
              <a:rPr lang="en-US" dirty="0" err="1"/>
              <a:t>estafas</a:t>
            </a:r>
            <a:r>
              <a:rPr lang="en-US" dirty="0"/>
              <a:t> de </a:t>
            </a:r>
            <a:r>
              <a:rPr lang="en-US" dirty="0" err="1"/>
              <a:t>empleo</a:t>
            </a:r>
            <a:r>
              <a:rPr lang="en-US" dirty="0"/>
              <a:t> </a:t>
            </a:r>
            <a:r>
              <a:rPr lang="en-US" dirty="0" err="1"/>
              <a:t>por</a:t>
            </a:r>
            <a:r>
              <a:rPr lang="en-US" dirty="0"/>
              <a:t> la forma de </a:t>
            </a:r>
            <a:r>
              <a:rPr lang="en-US" dirty="0" err="1"/>
              <a:t>pago</a:t>
            </a:r>
            <a:r>
              <a:rPr lang="en-US" dirty="0"/>
              <a:t> que </a:t>
            </a:r>
            <a:r>
              <a:rPr lang="en-US" dirty="0" err="1"/>
              <a:t>utilizan</a:t>
            </a:r>
            <a:endParaRPr lang="en-US" dirty="0"/>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a:xfrm>
            <a:off x="1022479" y="4450306"/>
            <a:ext cx="3405141" cy="523220"/>
          </a:xfrm>
        </p:spPr>
        <p:txBody>
          <a:bodyPr>
            <a:normAutofit fontScale="85000" lnSpcReduction="10000"/>
          </a:bodyPr>
          <a:lstStyle/>
          <a:p>
            <a:pPr marL="0" lvl="0" indent="0" algn="ctr">
              <a:buNone/>
            </a:pPr>
            <a:r>
              <a:rPr lang="en-US" dirty="0"/>
              <a:t>“</a:t>
            </a:r>
            <a:r>
              <a:rPr lang="en-US" dirty="0" err="1"/>
              <a:t>Deposite</a:t>
            </a:r>
            <a:r>
              <a:rPr lang="en-US" dirty="0"/>
              <a:t> </a:t>
            </a:r>
            <a:r>
              <a:rPr lang="en-US" dirty="0" err="1"/>
              <a:t>este</a:t>
            </a:r>
            <a:r>
              <a:rPr lang="en-US" dirty="0"/>
              <a:t> cheque”</a:t>
            </a:r>
          </a:p>
        </p:txBody>
      </p:sp>
      <p:pic>
        <p:nvPicPr>
          <p:cNvPr id="3" name="Graphic 2">
            <a:extLst>
              <a:ext uri="{FF2B5EF4-FFF2-40B4-BE49-F238E27FC236}">
                <a16:creationId xmlns:a16="http://schemas.microsoft.com/office/drawing/2014/main" id="{C5A5A28D-3573-42A0-B08C-8A238F06D1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98705" y="2833687"/>
            <a:ext cx="1362075" cy="1190625"/>
          </a:xfrm>
          <a:prstGeom prst="rect">
            <a:avLst/>
          </a:prstGeom>
        </p:spPr>
      </p:pic>
      <p:sp>
        <p:nvSpPr>
          <p:cNvPr id="11" name="TextBox 10">
            <a:extLst>
              <a:ext uri="{FF2B5EF4-FFF2-40B4-BE49-F238E27FC236}">
                <a16:creationId xmlns:a16="http://schemas.microsoft.com/office/drawing/2014/main" id="{AC5562B5-755A-48F1-9DDC-4A870A764907}"/>
              </a:ext>
            </a:extLst>
          </p:cNvPr>
          <p:cNvSpPr txBox="1"/>
          <p:nvPr/>
        </p:nvSpPr>
        <p:spPr>
          <a:xfrm>
            <a:off x="5471857" y="4216818"/>
            <a:ext cx="2788318" cy="954107"/>
          </a:xfrm>
          <a:prstGeom prst="rect">
            <a:avLst/>
          </a:prstGeom>
          <a:noFill/>
        </p:spPr>
        <p:txBody>
          <a:bodyPr wrap="square">
            <a:spAutoFit/>
          </a:bodyPr>
          <a:lstStyle/>
          <a:p>
            <a:pPr marL="0" lvl="0" indent="0" algn="ctr">
              <a:buNone/>
            </a:pPr>
            <a:r>
              <a:rPr lang="en-US" sz="2800" dirty="0">
                <a:latin typeface="Arial" panose="020B0604020202020204" pitchFamily="34" charset="0"/>
                <a:cs typeface="Arial" panose="020B0604020202020204" pitchFamily="34" charset="0"/>
              </a:rPr>
              <a:t>“Mande </a:t>
            </a:r>
            <a:r>
              <a:rPr lang="en-US" sz="2800" dirty="0" err="1">
                <a:latin typeface="Arial" panose="020B0604020202020204" pitchFamily="34" charset="0"/>
                <a:cs typeface="Arial" panose="020B0604020202020204" pitchFamily="34" charset="0"/>
              </a:rPr>
              <a:t>parte</a:t>
            </a:r>
            <a:r>
              <a:rPr lang="en-US" sz="2800" dirty="0">
                <a:latin typeface="Arial" panose="020B0604020202020204" pitchFamily="34" charset="0"/>
                <a:cs typeface="Arial" panose="020B0604020202020204" pitchFamily="34" charset="0"/>
              </a:rPr>
              <a:t> del dinero”</a:t>
            </a:r>
          </a:p>
        </p:txBody>
      </p:sp>
      <p:sp>
        <p:nvSpPr>
          <p:cNvPr id="13" name="TextBox 12">
            <a:extLst>
              <a:ext uri="{FF2B5EF4-FFF2-40B4-BE49-F238E27FC236}">
                <a16:creationId xmlns:a16="http://schemas.microsoft.com/office/drawing/2014/main" id="{F3344D52-9CA4-4CB5-8B64-CB7E1DDDB164}"/>
              </a:ext>
            </a:extLst>
          </p:cNvPr>
          <p:cNvSpPr txBox="1"/>
          <p:nvPr/>
        </p:nvSpPr>
        <p:spPr>
          <a:xfrm>
            <a:off x="9496925" y="4396165"/>
            <a:ext cx="1765634" cy="523220"/>
          </a:xfrm>
          <a:prstGeom prst="rect">
            <a:avLst/>
          </a:prstGeom>
          <a:noFill/>
        </p:spPr>
        <p:txBody>
          <a:bodyPr wrap="square">
            <a:spAutoFit/>
          </a:bodyPr>
          <a:lstStyle/>
          <a:p>
            <a:pPr algn="ctr"/>
            <a:r>
              <a:rPr lang="en-US" sz="2800" dirty="0" err="1">
                <a:latin typeface="Arial" panose="020B0604020202020204" pitchFamily="34" charset="0"/>
                <a:cs typeface="Arial" panose="020B0604020202020204" pitchFamily="34" charset="0"/>
              </a:rPr>
              <a:t>Estafa</a:t>
            </a:r>
            <a:endParaRPr lang="en-US" sz="2800" dirty="0">
              <a:latin typeface="Arial" panose="020B0604020202020204" pitchFamily="34" charset="0"/>
              <a:cs typeface="Arial" panose="020B0604020202020204" pitchFamily="34" charset="0"/>
            </a:endParaRPr>
          </a:p>
        </p:txBody>
      </p:sp>
      <p:pic>
        <p:nvPicPr>
          <p:cNvPr id="9" name="Graphic 8">
            <a:extLst>
              <a:ext uri="{FF2B5EF4-FFF2-40B4-BE49-F238E27FC236}">
                <a16:creationId xmlns:a16="http://schemas.microsoft.com/office/drawing/2014/main" id="{FE7B1D5F-DDBE-4DD6-BC71-02C838EC0A6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08344" y="2907612"/>
            <a:ext cx="2633412" cy="1116700"/>
          </a:xfrm>
          <a:prstGeom prst="rect">
            <a:avLst/>
          </a:prstGeom>
        </p:spPr>
      </p:pic>
      <p:pic>
        <p:nvPicPr>
          <p:cNvPr id="16" name="Graphic 15">
            <a:extLst>
              <a:ext uri="{FF2B5EF4-FFF2-40B4-BE49-F238E27FC236}">
                <a16:creationId xmlns:a16="http://schemas.microsoft.com/office/drawing/2014/main" id="{27116952-DC63-43B3-B624-5C13D4A2470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57342" y="2951945"/>
            <a:ext cx="1817347" cy="954107"/>
          </a:xfrm>
          <a:prstGeom prst="rect">
            <a:avLst/>
          </a:prstGeom>
        </p:spPr>
      </p:pic>
      <p:sp>
        <p:nvSpPr>
          <p:cNvPr id="18" name="TextBox 17">
            <a:extLst>
              <a:ext uri="{FF2B5EF4-FFF2-40B4-BE49-F238E27FC236}">
                <a16:creationId xmlns:a16="http://schemas.microsoft.com/office/drawing/2014/main" id="{A70AF598-03E9-4206-A613-C4D6C738807D}"/>
              </a:ext>
            </a:extLst>
          </p:cNvPr>
          <p:cNvSpPr txBox="1"/>
          <p:nvPr/>
        </p:nvSpPr>
        <p:spPr>
          <a:xfrm>
            <a:off x="4440082" y="2833687"/>
            <a:ext cx="1058780" cy="1107996"/>
          </a:xfrm>
          <a:prstGeom prst="rect">
            <a:avLst/>
          </a:prstGeom>
          <a:noFill/>
        </p:spPr>
        <p:txBody>
          <a:bodyPr wrap="square" rtlCol="0">
            <a:spAutoFit/>
          </a:bodyPr>
          <a:lstStyle/>
          <a:p>
            <a:pPr algn="ctr"/>
            <a:r>
              <a:rPr lang="en-US" sz="6600" b="1" dirty="0">
                <a:latin typeface="Arial" panose="020B0604020202020204" pitchFamily="34" charset="0"/>
                <a:cs typeface="Arial" panose="020B0604020202020204" pitchFamily="34" charset="0"/>
              </a:rPr>
              <a:t>+</a:t>
            </a:r>
          </a:p>
        </p:txBody>
      </p:sp>
      <p:sp>
        <p:nvSpPr>
          <p:cNvPr id="19" name="TextBox 18">
            <a:extLst>
              <a:ext uri="{FF2B5EF4-FFF2-40B4-BE49-F238E27FC236}">
                <a16:creationId xmlns:a16="http://schemas.microsoft.com/office/drawing/2014/main" id="{C1A0EEBF-1B1B-4FB3-BBC6-919D373C4AC8}"/>
              </a:ext>
            </a:extLst>
          </p:cNvPr>
          <p:cNvSpPr txBox="1"/>
          <p:nvPr/>
        </p:nvSpPr>
        <p:spPr>
          <a:xfrm>
            <a:off x="8306223" y="2827238"/>
            <a:ext cx="1058780" cy="1107996"/>
          </a:xfrm>
          <a:prstGeom prst="rect">
            <a:avLst/>
          </a:prstGeom>
          <a:noFill/>
        </p:spPr>
        <p:txBody>
          <a:bodyPr wrap="square" rtlCol="0">
            <a:spAutoFit/>
          </a:bodyPr>
          <a:lstStyle/>
          <a:p>
            <a:pPr algn="ctr"/>
            <a:r>
              <a:rPr lang="en-US" sz="66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641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8FA8DF-9011-4A8E-A2BF-3BF9EFF6C8A8}"/>
              </a:ext>
            </a:extLst>
          </p:cNvPr>
          <p:cNvSpPr>
            <a:spLocks noGrp="1"/>
          </p:cNvSpPr>
          <p:nvPr>
            <p:ph type="title"/>
          </p:nvPr>
        </p:nvSpPr>
        <p:spPr/>
        <p:txBody>
          <a:bodyPr>
            <a:normAutofit/>
          </a:bodyPr>
          <a:lstStyle/>
          <a:p>
            <a:r>
              <a:rPr lang="en-US" dirty="0"/>
              <a:t> </a:t>
            </a:r>
            <a:r>
              <a:rPr lang="en-US" dirty="0" err="1"/>
              <a:t>Cómo</a:t>
            </a:r>
            <a:r>
              <a:rPr lang="en-US" dirty="0"/>
              <a:t> </a:t>
            </a:r>
            <a:r>
              <a:rPr lang="en-US" dirty="0" err="1"/>
              <a:t>evitar</a:t>
            </a:r>
            <a:r>
              <a:rPr lang="en-US" dirty="0"/>
              <a:t> las </a:t>
            </a:r>
            <a:r>
              <a:rPr lang="en-US" dirty="0" err="1"/>
              <a:t>estafas</a:t>
            </a:r>
            <a:r>
              <a:rPr lang="en-US" dirty="0"/>
              <a:t> de </a:t>
            </a:r>
            <a:r>
              <a:rPr lang="en-US" dirty="0" err="1"/>
              <a:t>empleo</a:t>
            </a:r>
            <a:endParaRPr lang="en-US" dirty="0"/>
          </a:p>
        </p:txBody>
      </p:sp>
      <p:sp>
        <p:nvSpPr>
          <p:cNvPr id="5" name="Content Placeholder 4">
            <a:extLst>
              <a:ext uri="{FF2B5EF4-FFF2-40B4-BE49-F238E27FC236}">
                <a16:creationId xmlns:a16="http://schemas.microsoft.com/office/drawing/2014/main" id="{8564FA82-FCD5-4C34-8088-5AA989F390A5}"/>
              </a:ext>
            </a:extLst>
          </p:cNvPr>
          <p:cNvSpPr>
            <a:spLocks noGrp="1"/>
          </p:cNvSpPr>
          <p:nvPr>
            <p:ph idx="1"/>
          </p:nvPr>
        </p:nvSpPr>
        <p:spPr/>
        <p:txBody>
          <a:bodyPr/>
          <a:lstStyle/>
          <a:p>
            <a:pPr lvl="0"/>
            <a:endParaRPr lang="en-US" dirty="0"/>
          </a:p>
          <a:p>
            <a:pPr lvl="0"/>
            <a:r>
              <a:rPr lang="en-US" dirty="0" err="1"/>
              <a:t>Nunca</a:t>
            </a:r>
            <a:r>
              <a:rPr lang="en-US" dirty="0"/>
              <a:t> </a:t>
            </a:r>
            <a:r>
              <a:rPr lang="en-US" dirty="0" err="1"/>
              <a:t>pague</a:t>
            </a:r>
            <a:r>
              <a:rPr lang="en-US" dirty="0"/>
              <a:t> </a:t>
            </a:r>
            <a:r>
              <a:rPr lang="en-US" dirty="0" err="1"/>
              <a:t>por</a:t>
            </a:r>
            <a:r>
              <a:rPr lang="en-US" dirty="0"/>
              <a:t> la </a:t>
            </a:r>
            <a:r>
              <a:rPr lang="en-US" dirty="0" err="1"/>
              <a:t>promesa</a:t>
            </a:r>
            <a:r>
              <a:rPr lang="en-US" dirty="0"/>
              <a:t> de un </a:t>
            </a:r>
            <a:r>
              <a:rPr lang="en-US" dirty="0" err="1"/>
              <a:t>trabajo</a:t>
            </a:r>
            <a:endParaRPr lang="en-US" dirty="0"/>
          </a:p>
          <a:p>
            <a:pPr lvl="0"/>
            <a:r>
              <a:rPr lang="en-US" dirty="0" err="1"/>
              <a:t>Averigüe</a:t>
            </a:r>
            <a:r>
              <a:rPr lang="en-US" dirty="0"/>
              <a:t> </a:t>
            </a:r>
            <a:r>
              <a:rPr lang="en-US" dirty="0" err="1"/>
              <a:t>por</a:t>
            </a:r>
            <a:r>
              <a:rPr lang="en-US" dirty="0"/>
              <a:t> </a:t>
            </a:r>
            <a:r>
              <a:rPr lang="en-US" dirty="0" err="1"/>
              <a:t>su</a:t>
            </a:r>
            <a:r>
              <a:rPr lang="en-US" dirty="0"/>
              <a:t> </a:t>
            </a:r>
            <a:r>
              <a:rPr lang="en-US" dirty="0" err="1"/>
              <a:t>cuenta</a:t>
            </a:r>
            <a:endParaRPr lang="en-US" dirty="0"/>
          </a:p>
          <a:p>
            <a:pPr lvl="0"/>
            <a:r>
              <a:rPr lang="en-US" dirty="0"/>
              <a:t>Tome </a:t>
            </a:r>
            <a:r>
              <a:rPr lang="en-US" dirty="0" err="1"/>
              <a:t>su</a:t>
            </a:r>
            <a:r>
              <a:rPr lang="en-US" dirty="0"/>
              <a:t> </a:t>
            </a:r>
            <a:r>
              <a:rPr lang="en-US" dirty="0" err="1"/>
              <a:t>tiempo</a:t>
            </a:r>
            <a:endParaRPr lang="en-US" dirty="0"/>
          </a:p>
        </p:txBody>
      </p:sp>
    </p:spTree>
    <p:extLst>
      <p:ext uri="{BB962C8B-B14F-4D97-AF65-F5344CB8AC3E}">
        <p14:creationId xmlns:p14="http://schemas.microsoft.com/office/powerpoint/2010/main" val="1012800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ABF7EB-F87B-40FB-A025-13BB0B25DC7B}"/>
              </a:ext>
            </a:extLst>
          </p:cNvPr>
          <p:cNvSpPr>
            <a:spLocks noGrp="1"/>
          </p:cNvSpPr>
          <p:nvPr>
            <p:ph type="title"/>
          </p:nvPr>
        </p:nvSpPr>
        <p:spPr/>
        <p:txBody>
          <a:bodyPr/>
          <a:lstStyle/>
          <a:p>
            <a:r>
              <a:rPr lang="en-US" dirty="0" err="1"/>
              <a:t>Reporte</a:t>
            </a:r>
            <a:r>
              <a:rPr lang="en-US" dirty="0"/>
              <a:t> </a:t>
            </a:r>
            <a:r>
              <a:rPr lang="en-US" dirty="0" err="1"/>
              <a:t>Fraude</a:t>
            </a:r>
            <a:r>
              <a:rPr lang="en-US" dirty="0"/>
              <a:t> a la FTC</a:t>
            </a:r>
          </a:p>
        </p:txBody>
      </p:sp>
      <p:sp>
        <p:nvSpPr>
          <p:cNvPr id="5" name="Content Placeholder 4">
            <a:extLst>
              <a:ext uri="{FF2B5EF4-FFF2-40B4-BE49-F238E27FC236}">
                <a16:creationId xmlns:a16="http://schemas.microsoft.com/office/drawing/2014/main" id="{1A7F3754-C005-4B8B-A3BE-D64BC11CBC1F}"/>
              </a:ext>
            </a:extLst>
          </p:cNvPr>
          <p:cNvSpPr>
            <a:spLocks noGrp="1"/>
          </p:cNvSpPr>
          <p:nvPr>
            <p:ph idx="1"/>
          </p:nvPr>
        </p:nvSpPr>
        <p:spPr>
          <a:xfrm>
            <a:off x="6874042" y="2572745"/>
            <a:ext cx="4848726" cy="3436537"/>
          </a:xfrm>
        </p:spPr>
        <p:txBody>
          <a:bodyPr/>
          <a:lstStyle/>
          <a:p>
            <a:pPr marL="0" indent="0">
              <a:buNone/>
            </a:pPr>
            <a:r>
              <a:rPr lang="en-US" dirty="0"/>
              <a:t>Español:</a:t>
            </a:r>
          </a:p>
          <a:p>
            <a:pPr marL="0" indent="0">
              <a:buNone/>
            </a:pPr>
            <a:r>
              <a:rPr lang="en-US" sz="3200" b="1" dirty="0"/>
              <a:t>ReporteFraude.ftc.gov</a:t>
            </a:r>
          </a:p>
          <a:p>
            <a:pPr marL="0" indent="0">
              <a:buNone/>
            </a:pPr>
            <a:endParaRPr lang="en-US" dirty="0"/>
          </a:p>
          <a:p>
            <a:pPr marL="0" indent="0">
              <a:buNone/>
            </a:pPr>
            <a:r>
              <a:rPr lang="en-US" dirty="0" err="1"/>
              <a:t>Inglés</a:t>
            </a:r>
            <a:r>
              <a:rPr lang="en-US" dirty="0"/>
              <a:t>:</a:t>
            </a:r>
          </a:p>
          <a:p>
            <a:pPr marL="0" indent="0">
              <a:buNone/>
            </a:pPr>
            <a:r>
              <a:rPr lang="en-US" sz="3200" b="1" dirty="0"/>
              <a:t>ReportFraud.ftc.gov</a:t>
            </a:r>
          </a:p>
          <a:p>
            <a:pPr marL="0" indent="0">
              <a:buNone/>
            </a:pPr>
            <a:endParaRPr lang="en-US" dirty="0"/>
          </a:p>
        </p:txBody>
      </p:sp>
      <p:pic>
        <p:nvPicPr>
          <p:cNvPr id="3" name="Picture 2" descr="Graphical user interface, website&#10;&#10;Description automatically generated">
            <a:extLst>
              <a:ext uri="{FF2B5EF4-FFF2-40B4-BE49-F238E27FC236}">
                <a16:creationId xmlns:a16="http://schemas.microsoft.com/office/drawing/2014/main" id="{8C651B2C-7044-4999-A4CB-FAA481CE1169}"/>
              </a:ext>
            </a:extLst>
          </p:cNvPr>
          <p:cNvPicPr>
            <a:picLocks noChangeAspect="1"/>
          </p:cNvPicPr>
          <p:nvPr/>
        </p:nvPicPr>
        <p:blipFill rotWithShape="1">
          <a:blip r:embed="rId3">
            <a:extLst>
              <a:ext uri="{28A0092B-C50C-407E-A947-70E740481C1C}">
                <a14:useLocalDpi xmlns:a14="http://schemas.microsoft.com/office/drawing/2010/main" val="0"/>
              </a:ext>
            </a:extLst>
          </a:blip>
          <a:srcRect l="2153" t="2977" r="2875" b="16023"/>
          <a:stretch/>
        </p:blipFill>
        <p:spPr>
          <a:xfrm>
            <a:off x="469232" y="2071283"/>
            <a:ext cx="6051884" cy="3781589"/>
          </a:xfrm>
          <a:prstGeom prst="rect">
            <a:avLst/>
          </a:prstGeom>
          <a:ln>
            <a:solidFill>
              <a:srgbClr val="244873"/>
            </a:solidFill>
          </a:ln>
        </p:spPr>
      </p:pic>
    </p:spTree>
    <p:extLst>
      <p:ext uri="{BB962C8B-B14F-4D97-AF65-F5344CB8AC3E}">
        <p14:creationId xmlns:p14="http://schemas.microsoft.com/office/powerpoint/2010/main" val="4269758215"/>
      </p:ext>
    </p:extLst>
  </p:cSld>
  <p:clrMapOvr>
    <a:masterClrMapping/>
  </p:clrMapOvr>
</p:sld>
</file>

<file path=ppt/theme/theme1.xml><?xml version="1.0" encoding="utf-8"?>
<a:theme xmlns:a="http://schemas.openxmlformats.org/drawingml/2006/main" name="1_Office Theme">
  <a:themeElements>
    <a:clrScheme name="FTC Brand Colors">
      <a:dk1>
        <a:srgbClr val="000000"/>
      </a:dk1>
      <a:lt1>
        <a:srgbClr val="FFFFFF"/>
      </a:lt1>
      <a:dk2>
        <a:srgbClr val="244873"/>
      </a:dk2>
      <a:lt2>
        <a:srgbClr val="DBDBDB"/>
      </a:lt2>
      <a:accent1>
        <a:srgbClr val="7ED3F3"/>
      </a:accent1>
      <a:accent2>
        <a:srgbClr val="636466"/>
      </a:accent2>
      <a:accent3>
        <a:srgbClr val="C04D00"/>
      </a:accent3>
      <a:accent4>
        <a:srgbClr val="F5A700"/>
      </a:accent4>
      <a:accent5>
        <a:srgbClr val="BC955C"/>
      </a:accent5>
      <a:accent6>
        <a:srgbClr val="78853C"/>
      </a:accent6>
      <a:hlink>
        <a:srgbClr val="00B0F0"/>
      </a:hlink>
      <a:folHlink>
        <a:srgbClr val="3D7CC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2398</TotalTime>
  <Words>2058</Words>
  <Application>Microsoft Office PowerPoint</Application>
  <PresentationFormat>Widescreen</PresentationFormat>
  <Paragraphs>153</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Caricature</vt:lpstr>
      <vt:lpstr>Courier New</vt:lpstr>
      <vt:lpstr>Gill Sans Ultra Bold</vt:lpstr>
      <vt:lpstr>MarkerFeltThin-Plain</vt:lpstr>
      <vt:lpstr>Symbol</vt:lpstr>
      <vt:lpstr>1_Office Theme</vt:lpstr>
      <vt:lpstr>Evite una estafa mientras busca empleo</vt:lpstr>
      <vt:lpstr>¿Qué es la FTC y qué hace?</vt:lpstr>
      <vt:lpstr>Antes de empezar a buscar empleo </vt:lpstr>
      <vt:lpstr> Anuncios de oportunidades de trabajo o negocios falsos </vt:lpstr>
      <vt:lpstr>Estafas de empleo</vt:lpstr>
      <vt:lpstr>Estafas de oportunidades para ganar dinero</vt:lpstr>
      <vt:lpstr>Detecte las estafas de empleo por la forma de pago que utilizan</vt:lpstr>
      <vt:lpstr> Cómo evitar las estafas de empleo</vt:lpstr>
      <vt:lpstr>Reporte Fraude a la FTC</vt:lpstr>
      <vt:lpstr>Obtenga y comparta recursos GRATIS</vt:lpstr>
      <vt:lpstr>Preguntas</vt:lpstr>
      <vt:lpstr>Gracias</vt:lpstr>
    </vt:vector>
  </TitlesOfParts>
  <Company>Federal Trade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Marlena</dc:creator>
  <cp:lastModifiedBy>De las Heras, Gema</cp:lastModifiedBy>
  <cp:revision>186</cp:revision>
  <dcterms:created xsi:type="dcterms:W3CDTF">2021-09-29T15:24:33Z</dcterms:created>
  <dcterms:modified xsi:type="dcterms:W3CDTF">2023-04-28T18:15:07Z</dcterms:modified>
</cp:coreProperties>
</file>