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5" r:id="rId1"/>
  </p:sldMasterIdLst>
  <p:notesMasterIdLst>
    <p:notesMasterId r:id="rId15"/>
  </p:notesMasterIdLst>
  <p:sldIdLst>
    <p:sldId id="331" r:id="rId2"/>
    <p:sldId id="330" r:id="rId3"/>
    <p:sldId id="337" r:id="rId4"/>
    <p:sldId id="338" r:id="rId5"/>
    <p:sldId id="344" r:id="rId6"/>
    <p:sldId id="345" r:id="rId7"/>
    <p:sldId id="339" r:id="rId8"/>
    <p:sldId id="340" r:id="rId9"/>
    <p:sldId id="346" r:id="rId10"/>
    <p:sldId id="341" r:id="rId11"/>
    <p:sldId id="342" r:id="rId12"/>
    <p:sldId id="332" r:id="rId13"/>
    <p:sldId id="34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3557"/>
    <a:srgbClr val="F7E5C9"/>
    <a:srgbClr val="2E9557"/>
    <a:srgbClr val="2448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13" autoAdjust="0"/>
    <p:restoredTop sz="75034" autoAdjust="0"/>
  </p:normalViewPr>
  <p:slideViewPr>
    <p:cSldViewPr snapToGrid="0">
      <p:cViewPr varScale="1">
        <p:scale>
          <a:sx n="47" d="100"/>
          <a:sy n="47" d="100"/>
        </p:scale>
        <p:origin x="1268" y="40"/>
      </p:cViewPr>
      <p:guideLst/>
    </p:cSldViewPr>
  </p:slideViewPr>
  <p:outlineViewPr>
    <p:cViewPr>
      <p:scale>
        <a:sx n="33" d="100"/>
        <a:sy n="33" d="100"/>
      </p:scale>
      <p:origin x="0" y="0"/>
    </p:cViewPr>
  </p:outlineViewPr>
  <p:notesTextViewPr>
    <p:cViewPr>
      <p:scale>
        <a:sx n="1" d="1"/>
        <a:sy n="1" d="1"/>
      </p:scale>
      <p:origin x="0" y="-17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8F8414-E028-4B12-8549-3E4C0B8967D5}" type="datetimeFigureOut">
              <a:rPr lang="en-US" smtClean="0"/>
              <a:t>11/9/2022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3A5872-CA77-4F01-89D2-5B16C08A2D3A}" type="slidenum">
              <a:rPr lang="en-US" smtClean="0"/>
              <a:t>‹#›</a:t>
            </a:fld>
            <a:endParaRPr lang="en-US" dirty="0"/>
          </a:p>
        </p:txBody>
      </p:sp>
    </p:spTree>
    <p:extLst>
      <p:ext uri="{BB962C8B-B14F-4D97-AF65-F5344CB8AC3E}">
        <p14:creationId xmlns:p14="http://schemas.microsoft.com/office/powerpoint/2010/main" val="4003582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[Greet the audience and introduce yourself.]</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Today, we’ll be talking about </a:t>
            </a:r>
            <a:r>
              <a:rPr lang="en-US" sz="1200" dirty="0">
                <a:solidFill>
                  <a:srgbClr val="0070C0"/>
                </a:solidFill>
                <a:effectLst/>
                <a:latin typeface="Calibri" panose="020F0502020204030204" pitchFamily="34" charset="0"/>
                <a:ea typeface="Calibri" panose="020F0502020204030204" pitchFamily="34" charset="0"/>
              </a:rPr>
              <a:t>shopping and how to avoid the scams that come up.</a:t>
            </a: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b="1" dirty="0"/>
              <a:t>NOTE TO PRESENTERS:</a:t>
            </a:r>
            <a:r>
              <a:rPr lang="en-US" dirty="0"/>
              <a:t> </a:t>
            </a:r>
          </a:p>
          <a:p>
            <a:pPr marL="171450" indent="-171450">
              <a:buFont typeface="Arial" panose="020B0604020202020204" pitchFamily="34" charset="0"/>
              <a:buChar char="•"/>
            </a:pPr>
            <a:r>
              <a:rPr lang="en-US" dirty="0"/>
              <a:t>You don’t have to cover all the issues in this PPT. </a:t>
            </a:r>
          </a:p>
          <a:p>
            <a:pPr marL="171450" indent="-171450">
              <a:buFont typeface="Arial" panose="020B0604020202020204" pitchFamily="34" charset="0"/>
              <a:buChar char="•"/>
            </a:pPr>
            <a:r>
              <a:rPr lang="en-US"/>
              <a:t>We recommend </a:t>
            </a:r>
            <a:r>
              <a:rPr lang="en-US" dirty="0"/>
              <a:t>you pull out only the things you want to cover, considering the audience and length of time given for the presentation. </a:t>
            </a:r>
          </a:p>
          <a:p>
            <a:pPr marL="171450" indent="-171450">
              <a:buFont typeface="Arial" panose="020B0604020202020204" pitchFamily="34" charset="0"/>
              <a:buChar char="•"/>
            </a:pPr>
            <a:r>
              <a:rPr lang="en-US" dirty="0"/>
              <a:t>If you want to use all of the slides, we estimate the full presentation will run approximately 15 minutes. </a:t>
            </a:r>
          </a:p>
          <a:p>
            <a:pPr marL="171450" indent="-171450">
              <a:buFont typeface="Arial" panose="020B0604020202020204" pitchFamily="34" charset="0"/>
              <a:buChar char="•"/>
            </a:pPr>
            <a:r>
              <a:rPr lang="en-US" dirty="0"/>
              <a:t>Also, you don’t have to use the notes verbatim. We offer them as a foundation. </a:t>
            </a:r>
          </a:p>
          <a:p>
            <a:pPr marL="171450" indent="-171450">
              <a:buFont typeface="Arial" panose="020B0604020202020204" pitchFamily="34" charset="0"/>
              <a:buChar char="•"/>
            </a:pPr>
            <a:r>
              <a:rPr lang="en-US" dirty="0"/>
              <a:t>The information was pulled from existing vetted materials.</a:t>
            </a:r>
          </a:p>
        </p:txBody>
      </p:sp>
      <p:sp>
        <p:nvSpPr>
          <p:cNvPr id="4" name="Slide Number Placeholder 3"/>
          <p:cNvSpPr>
            <a:spLocks noGrp="1"/>
          </p:cNvSpPr>
          <p:nvPr>
            <p:ph type="sldNum" sz="quarter" idx="10"/>
          </p:nvPr>
        </p:nvSpPr>
        <p:spPr/>
        <p:txBody>
          <a:bodyPr/>
          <a:lstStyle/>
          <a:p>
            <a:fld id="{B53A5872-CA77-4F01-89D2-5B16C08A2D3A}" type="slidenum">
              <a:rPr lang="en-US" smtClean="0"/>
              <a:t>1</a:t>
            </a:fld>
            <a:endParaRPr lang="en-US" dirty="0"/>
          </a:p>
        </p:txBody>
      </p:sp>
    </p:spTree>
    <p:extLst>
      <p:ext uri="{BB962C8B-B14F-4D97-AF65-F5344CB8AC3E}">
        <p14:creationId xmlns:p14="http://schemas.microsoft.com/office/powerpoint/2010/main" val="3244795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This is what the site looks like when you report a scam.</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The FTC uses reports to investigate and bring law enforcement cases. Reports also help the FTC know what scams to alert people about, so they can protect themselves, their friends, and family.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When you follow a few short steps at </a:t>
            </a:r>
            <a:r>
              <a:rPr lang="en-US" sz="1800" b="1" dirty="0">
                <a:solidFill>
                  <a:srgbClr val="0070C0"/>
                </a:solidFill>
                <a:effectLst/>
                <a:latin typeface="Calibri" panose="020F0502020204030204" pitchFamily="34" charset="0"/>
                <a:ea typeface="Calibri" panose="020F0502020204030204" pitchFamily="34" charset="0"/>
              </a:rPr>
              <a:t>ReportFraud.ftc.gov</a:t>
            </a:r>
            <a:r>
              <a:rPr lang="en-US" sz="1800" dirty="0">
                <a:solidFill>
                  <a:srgbClr val="0070C0"/>
                </a:solidFill>
                <a:effectLst/>
                <a:latin typeface="Calibri" panose="020F0502020204030204" pitchFamily="34" charset="0"/>
                <a:ea typeface="Calibri" panose="020F0502020204030204" pitchFamily="34" charset="0"/>
              </a:rPr>
              <a:t>, your report is instantly available to more than 3,000 federal, state, and local law enforcers across the country. And, once you tell the FTC what happened, you’ll get advice on what to do to recover and how to guard against fraud in the future.</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10</a:t>
            </a:fld>
            <a:endParaRPr lang="en-US" dirty="0"/>
          </a:p>
        </p:txBody>
      </p:sp>
    </p:spTree>
    <p:extLst>
      <p:ext uri="{BB962C8B-B14F-4D97-AF65-F5344CB8AC3E}">
        <p14:creationId xmlns:p14="http://schemas.microsoft.com/office/powerpoint/2010/main" val="72163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 I’ve said, partnerships with community members and organizations are an important way to get the word out, and to hear about what’s happening in different communities. Now you’re part of that network, and we hope you’ll share what you learned with people you know.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Here’re some other places to learn more about job scams, money-making schemes, and other consumer protection topics, as well as an important way to keep in touch.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solidFill>
                  <a:srgbClr val="0070C0"/>
                </a:solidFill>
                <a:effectLst/>
                <a:latin typeface="Calibri" panose="020F0502020204030204" pitchFamily="34" charset="0"/>
                <a:ea typeface="Calibri" panose="020F0502020204030204" pitchFamily="34" charset="0"/>
              </a:rPr>
              <a:t>ftc.gov/</a:t>
            </a:r>
            <a:r>
              <a:rPr lang="en-US" sz="1800" b="1" dirty="0" err="1">
                <a:solidFill>
                  <a:srgbClr val="0070C0"/>
                </a:solidFill>
                <a:effectLst/>
                <a:latin typeface="Calibri" panose="020F0502020204030204" pitchFamily="34" charset="0"/>
                <a:ea typeface="Calibri" panose="020F0502020204030204" pitchFamily="34" charset="0"/>
              </a:rPr>
              <a:t>onlineshopping</a:t>
            </a:r>
            <a:r>
              <a:rPr lang="en-US" sz="1800" dirty="0">
                <a:solidFill>
                  <a:srgbClr val="0070C0"/>
                </a:solidFill>
                <a:effectLst/>
                <a:latin typeface="Calibri" panose="020F0502020204030204" pitchFamily="34" charset="0"/>
                <a:ea typeface="Calibri" panose="020F0502020204030204" pitchFamily="34" charset="0"/>
              </a:rPr>
              <a:t> – has even more advice about everything we’ve talked about today.</a:t>
            </a:r>
          </a:p>
          <a:p>
            <a:pPr marL="342900" marR="0" lvl="0" indent="-342900">
              <a:lnSpc>
                <a:spcPct val="107000"/>
              </a:lnSpc>
              <a:spcBef>
                <a:spcPts val="0"/>
              </a:spcBef>
              <a:spcAft>
                <a:spcPts val="0"/>
              </a:spcAft>
              <a:buFont typeface="Symbol" panose="05050102010706020507" pitchFamily="18" charset="2"/>
              <a:buChar char=""/>
            </a:pPr>
            <a:endParaRPr lang="en-US" sz="1800" dirty="0">
              <a:solidFill>
                <a:srgbClr val="0070C0"/>
              </a:solidFill>
              <a:effectLst/>
              <a:latin typeface="Calibri" panose="020F0502020204030204" pitchFamily="34" charset="0"/>
              <a:ea typeface="Calibri" panose="020F0502020204030204" pitchFamily="34"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consumer.ftc.gov</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 has articles, videos, and graphics about a whole range of consumer protection topics. </a:t>
            </a:r>
            <a:endParaRPr lang="en-US" sz="18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solidFill>
                  <a:srgbClr val="0070C0"/>
                </a:solidFill>
                <a:effectLst/>
                <a:latin typeface="Calibri" panose="020F0502020204030204" pitchFamily="34" charset="0"/>
                <a:ea typeface="Calibri" panose="020F0502020204030204" pitchFamily="34" charset="0"/>
              </a:rPr>
              <a:t>ftc.gov/</a:t>
            </a:r>
            <a:r>
              <a:rPr lang="en-US" sz="1800" b="1" dirty="0" err="1">
                <a:solidFill>
                  <a:srgbClr val="0070C0"/>
                </a:solidFill>
                <a:effectLst/>
                <a:latin typeface="Calibri" panose="020F0502020204030204" pitchFamily="34" charset="0"/>
                <a:ea typeface="Calibri" panose="020F0502020204030204" pitchFamily="34" charset="0"/>
              </a:rPr>
              <a:t>consumeralerts</a:t>
            </a:r>
            <a:r>
              <a:rPr lang="en-US" sz="1800" dirty="0">
                <a:solidFill>
                  <a:srgbClr val="0070C0"/>
                </a:solidFill>
                <a:effectLst/>
                <a:latin typeface="Calibri" panose="020F0502020204030204" pitchFamily="34" charset="0"/>
                <a:ea typeface="Calibri" panose="020F0502020204030204" pitchFamily="34" charset="0"/>
              </a:rPr>
              <a:t> ­– is the best way to keep up with the latest from the FTC, including the top scams it sees. Sign up to get alerts and keep in touch!</a:t>
            </a:r>
            <a:br>
              <a:rPr lang="en-US" sz="1800" dirty="0">
                <a:solidFill>
                  <a:srgbClr val="0070C0"/>
                </a:solidFill>
                <a:effectLst/>
                <a:latin typeface="Calibri" panose="020F0502020204030204" pitchFamily="34" charset="0"/>
                <a:ea typeface="Calibri" panose="020F0502020204030204" pitchFamily="34" charset="0"/>
              </a:rPr>
            </a:br>
            <a:endParaRPr lang="en-US" sz="18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solidFill>
                  <a:srgbClr val="0070C0"/>
                </a:solidFill>
                <a:effectLst/>
                <a:latin typeface="Calibri" panose="020F0502020204030204" pitchFamily="34" charset="0"/>
                <a:ea typeface="Calibri" panose="020F0502020204030204" pitchFamily="34" charset="0"/>
              </a:rPr>
              <a:t>ftc.gov/bulkorder</a:t>
            </a:r>
            <a:r>
              <a:rPr lang="en-US" sz="1800" dirty="0">
                <a:solidFill>
                  <a:srgbClr val="0070C0"/>
                </a:solidFill>
                <a:effectLst/>
                <a:latin typeface="Calibri" panose="020F0502020204030204" pitchFamily="34" charset="0"/>
                <a:ea typeface="Calibri" panose="020F0502020204030204" pitchFamily="34" charset="0"/>
              </a:rPr>
              <a:t> – is where you can order printed materials, for free, in English and Spanish. The FTC will ship them to you for free. We hope you’ll order early and often.</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Whether you get FTC materials online or in print, we hope you’ll share them with friends and family in your communities. Thanks so much for your time and attention.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11</a:t>
            </a:fld>
            <a:endParaRPr lang="en-US" dirty="0"/>
          </a:p>
        </p:txBody>
      </p:sp>
    </p:spTree>
    <p:extLst>
      <p:ext uri="{BB962C8B-B14F-4D97-AF65-F5344CB8AC3E}">
        <p14:creationId xmlns:p14="http://schemas.microsoft.com/office/powerpoint/2010/main" val="3023214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Notes:</a:t>
            </a: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Are there any questions?</a:t>
            </a: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B53A5872-CA77-4F01-89D2-5B16C08A2D3A}" type="slidenum">
              <a:rPr lang="en-US" smtClean="0"/>
              <a:t>12</a:t>
            </a:fld>
            <a:endParaRPr lang="en-US" dirty="0"/>
          </a:p>
        </p:txBody>
      </p:sp>
    </p:spTree>
    <p:extLst>
      <p:ext uri="{BB962C8B-B14F-4D97-AF65-F5344CB8AC3E}">
        <p14:creationId xmlns:p14="http://schemas.microsoft.com/office/powerpoint/2010/main" val="16225562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SCRIPT:</a:t>
            </a:r>
          </a:p>
          <a:p>
            <a:r>
              <a:rPr lang="en-US" sz="1800" dirty="0">
                <a:solidFill>
                  <a:srgbClr val="0070C0"/>
                </a:solidFill>
                <a:effectLst/>
                <a:latin typeface="Calibri" panose="020F0502020204030204" pitchFamily="34" charset="0"/>
                <a:ea typeface="Calibri" panose="020F0502020204030204" pitchFamily="34" charset="0"/>
              </a:rPr>
              <a:t>Thanks again for your time today. </a:t>
            </a:r>
            <a:endParaRPr lang="en-US" dirty="0"/>
          </a:p>
        </p:txBody>
      </p:sp>
      <p:sp>
        <p:nvSpPr>
          <p:cNvPr id="4" name="Slide Number Placeholder 3"/>
          <p:cNvSpPr>
            <a:spLocks noGrp="1"/>
          </p:cNvSpPr>
          <p:nvPr>
            <p:ph type="sldNum" sz="quarter" idx="10"/>
          </p:nvPr>
        </p:nvSpPr>
        <p:spPr/>
        <p:txBody>
          <a:bodyPr/>
          <a:lstStyle/>
          <a:p>
            <a:fld id="{B53A5872-CA77-4F01-89D2-5B16C08A2D3A}" type="slidenum">
              <a:rPr lang="en-US" smtClean="0"/>
              <a:t>13</a:t>
            </a:fld>
            <a:endParaRPr lang="en-US" dirty="0"/>
          </a:p>
        </p:txBody>
      </p:sp>
    </p:spTree>
    <p:extLst>
      <p:ext uri="{BB962C8B-B14F-4D97-AF65-F5344CB8AC3E}">
        <p14:creationId xmlns:p14="http://schemas.microsoft.com/office/powerpoint/2010/main" val="218757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First, let me tell you a little bit about the FTC. As the nation’s consumer protection agency, the FTC works to stop fraud, deception, and unfair business practices. This is done in several different ways.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Through </a:t>
            </a: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enforcement</a:t>
            </a: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the FTC does investigations, sues companies and people that break the law, and tries to get money back to people whenever possible.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Many of those cases are based on the reports the FTC gets from people just like you, who talk about the scams and dishonest practices they see – even if they don’t lose money.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Through </a:t>
            </a: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education and outreach</a:t>
            </a: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the FTC tells people about their rights and businesses about their responsibilities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In print, online, and in person (or virtually), the FTC shares how to spot and avoid scams, how to report them, and how talking about a scam – with anyone – helps protect not just yourself but also your network.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Finally, the FTC can’t do it alone. By working with groups from libraries and community advocates to state and federal agencies, the FTC tries to amplify the message and reach a broader audience.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53A5872-CA77-4F01-89D2-5B16C08A2D3A}" type="slidenum">
              <a:rPr lang="en-US" smtClean="0"/>
              <a:t>2</a:t>
            </a:fld>
            <a:endParaRPr lang="en-US" dirty="0"/>
          </a:p>
        </p:txBody>
      </p:sp>
    </p:spTree>
    <p:extLst>
      <p:ext uri="{BB962C8B-B14F-4D97-AF65-F5344CB8AC3E}">
        <p14:creationId xmlns:p14="http://schemas.microsoft.com/office/powerpoint/2010/main" val="3142434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Now: let’s talk about shopping and how to avoid the scams that come up.</a:t>
            </a: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Shopping can be essential to our daily lives, from things we buy often — say, groceries, to things we hope to only buy rarely, like new home appliances. And everything in between. Whatever we’re shopping for, it can get expensive fast.</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800" dirty="0">
              <a:solidFill>
                <a:srgbClr val="0070C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So today, I’d like to talk with you about some ways to keep our shopping budget out of the hands of scammers. We’ll discuss how to spot scams, protect your payments, and the steps to take if you spot a scam. So, let’s get started. </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3</a:t>
            </a:fld>
            <a:endParaRPr lang="en-US" dirty="0"/>
          </a:p>
        </p:txBody>
      </p:sp>
    </p:spTree>
    <p:extLst>
      <p:ext uri="{BB962C8B-B14F-4D97-AF65-F5344CB8AC3E}">
        <p14:creationId xmlns:p14="http://schemas.microsoft.com/office/powerpoint/2010/main" val="2633383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Let’s say you’re just shopping around online and run across unusually low prices. Should you jump on it quickly before the deal goes away? [PRESENTER pauses for discussion, if time/if you want]</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I’m saying no, and here’s why: one sign of a scam is a surprisingly low price, especially on things in short supply. Think about masks early in the pandemic. Or the “it” toy any December. Scammers set up fake websites or profiles on social media. They use images of the product and brand logos to make you think you’re buying stuff from the official website. If you buy, at best, you’ll get a knock-off…but at worst, you’ll get nothing.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So before you order from an online store you don’t know, check them out. Search online for the site’s name, plus words like “review,” “complaint,” or “scam” to see what other people are saying. And it’s a good idea to check out a few sources before you hand over your money.</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4</a:t>
            </a:fld>
            <a:endParaRPr lang="en-US" dirty="0"/>
          </a:p>
        </p:txBody>
      </p:sp>
    </p:spTree>
    <p:extLst>
      <p:ext uri="{BB962C8B-B14F-4D97-AF65-F5344CB8AC3E}">
        <p14:creationId xmlns:p14="http://schemas.microsoft.com/office/powerpoint/2010/main" val="1253138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So now you’ve checked out the site, and you’ve checked what people say about the site and the stuff you want to buy. But </a:t>
            </a:r>
            <a:r>
              <a:rPr lang="en-US" sz="1800" u="sng" dirty="0">
                <a:solidFill>
                  <a:srgbClr val="0070C0"/>
                </a:solidFill>
                <a:effectLst/>
                <a:latin typeface="Calibri" panose="020F0502020204030204" pitchFamily="34" charset="0"/>
                <a:ea typeface="Calibri" panose="020F0502020204030204" pitchFamily="34" charset="0"/>
              </a:rPr>
              <a:t>before</a:t>
            </a:r>
            <a:r>
              <a:rPr lang="en-US" sz="1800" dirty="0">
                <a:solidFill>
                  <a:srgbClr val="0070C0"/>
                </a:solidFill>
                <a:effectLst/>
                <a:latin typeface="Calibri" panose="020F0502020204030204" pitchFamily="34" charset="0"/>
                <a:ea typeface="Calibri" panose="020F0502020204030204" pitchFamily="34" charset="0"/>
              </a:rPr>
              <a:t> you buy, find out about shipping and delivery. When will you get the goods?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Honest businesses want happy, returning customers, so they honor their delivery windows. When you buy online, sellers have to ship your order in the time they promised. If they didn’t give a specific time, they have to deliver within 30 days. If they don’t, tell the seller as soon as possible. If they didn’t ship your item within the timeframe they promised, the law says you can cancel your order for a full refund.</a:t>
            </a: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B53A5872-CA77-4F01-89D2-5B16C08A2D3A}" type="slidenum">
              <a:rPr lang="en-US" smtClean="0"/>
              <a:t>5</a:t>
            </a:fld>
            <a:endParaRPr lang="en-US" dirty="0"/>
          </a:p>
        </p:txBody>
      </p:sp>
    </p:spTree>
    <p:extLst>
      <p:ext uri="{BB962C8B-B14F-4D97-AF65-F5344CB8AC3E}">
        <p14:creationId xmlns:p14="http://schemas.microsoft.com/office/powerpoint/2010/main" val="3782572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While you’re at it, also check the seller’s refund and return policy. This is especially important if you’re buying something on sale or clearance, where the rules might be stricter.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If you think you qualify for a return but the seller won’t give you your money back, you have some options: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solidFill>
                  <a:srgbClr val="0070C0"/>
                </a:solidFill>
                <a:effectLst/>
                <a:latin typeface="Calibri" panose="020F0502020204030204" pitchFamily="34" charset="0"/>
                <a:ea typeface="Calibri" panose="020F0502020204030204" pitchFamily="34" charset="0"/>
              </a:rPr>
              <a:t>Start by filing a complaint, however the site takes them</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solidFill>
                  <a:srgbClr val="0070C0"/>
                </a:solidFill>
                <a:effectLst/>
                <a:latin typeface="Calibri" panose="020F0502020204030204" pitchFamily="34" charset="0"/>
                <a:ea typeface="Calibri" panose="020F0502020204030204" pitchFamily="34" charset="0"/>
              </a:rPr>
              <a:t>Visit websites for groups like Call for Action, Consumer Action, or the Better Business Bureau</a:t>
            </a:r>
            <a:r>
              <a:rPr lang="en-US" sz="1800" dirty="0">
                <a:effectLst/>
                <a:latin typeface="Calibri" panose="020F0502020204030204" pitchFamily="34" charset="0"/>
                <a:ea typeface="Calibri" panose="020F0502020204030204" pitchFamily="34" charset="0"/>
              </a:rPr>
              <a:t>  </a:t>
            </a:r>
            <a:r>
              <a:rPr lang="en-US" sz="1800" dirty="0">
                <a:solidFill>
                  <a:srgbClr val="0070C0"/>
                </a:solidFill>
                <a:effectLst/>
                <a:latin typeface="Calibri" panose="020F0502020204030204" pitchFamily="34" charset="0"/>
                <a:ea typeface="Calibri" panose="020F0502020204030204" pitchFamily="34" charset="0"/>
              </a:rPr>
              <a:t> to file a complaint or start a review</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solidFill>
                  <a:srgbClr val="0070C0"/>
                </a:solidFill>
                <a:effectLst/>
                <a:latin typeface="Calibri" panose="020F0502020204030204" pitchFamily="34" charset="0"/>
                <a:ea typeface="Calibri" panose="020F0502020204030204" pitchFamily="34" charset="0"/>
              </a:rPr>
              <a:t>Share your experience on social media. Companies monitor social media and might reply if they see you’re dissatisfied with their response to your complaint.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6</a:t>
            </a:fld>
            <a:endParaRPr lang="en-US" dirty="0"/>
          </a:p>
        </p:txBody>
      </p:sp>
    </p:spTree>
    <p:extLst>
      <p:ext uri="{BB962C8B-B14F-4D97-AF65-F5344CB8AC3E}">
        <p14:creationId xmlns:p14="http://schemas.microsoft.com/office/powerpoint/2010/main" val="1325929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OK, so you’re ready to buy. If possible, use a credit card instead of a debit card. Credit cards give you the most protections against fraud, including being able to quickly dispute charges if there are problems with your purchase. To help you get your money back from the seller or file a dispute with your credit card company, keep information about what you bought, when you bought it, and how much you paid. Always save your receipts or confirmation emails. Hold onto them until you get what you ordered and know you won’t return things.</a:t>
            </a:r>
            <a:r>
              <a:rPr lang="en-US" sz="1800" dirty="0">
                <a:effectLst/>
                <a:latin typeface="Calibri" panose="020F0502020204030204" pitchFamily="34" charset="0"/>
                <a:ea typeface="Calibri" panose="020F0502020204030204" pitchFamily="34" charset="0"/>
              </a:rPr>
              <a:t>  </a:t>
            </a:r>
            <a:r>
              <a:rPr lang="en-US" sz="1800" dirty="0">
                <a:solidFill>
                  <a:srgbClr val="0070C0"/>
                </a:solidFill>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If you discover that you paid a scammer, the product was a fake, or you never got it, your credit card payment can be charged back quickly once you report it to your card.</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Here’s a warning sign for any kind of scam: only scammers will demand that you pay by gift card, by wiring money through companies like Western Union or MoneyGram, or with cryptocurrency. Scammers want you to pay in these ways because they’re nearly impossible to trace or reverse.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7</a:t>
            </a:fld>
            <a:endParaRPr lang="en-US" dirty="0"/>
          </a:p>
        </p:txBody>
      </p:sp>
    </p:spTree>
    <p:extLst>
      <p:ext uri="{BB962C8B-B14F-4D97-AF65-F5344CB8AC3E}">
        <p14:creationId xmlns:p14="http://schemas.microsoft.com/office/powerpoint/2010/main" val="211078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But what if you don’t have the cash or credit to pay in full right away? Whether you’re shopping online or in a store, the business might give you ways to pay over time — maybe through rent-to-own, layaway, or “buy now, pay later” plans. With some of these plans, you could end up paying a lot more in the long run. So there’s a decision to make if you’re considering paying over time: do I need this thing so badly — right now — that I’m willing to pay far more, over time, than the actual price?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Even if that answer is yes, before you choose one of these plans, find out the terms and conditions — what you have to pay and when, any penalties for late payment, and what to do if there’s a problem. </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8</a:t>
            </a:fld>
            <a:endParaRPr lang="en-US" dirty="0"/>
          </a:p>
        </p:txBody>
      </p:sp>
    </p:spTree>
    <p:extLst>
      <p:ext uri="{BB962C8B-B14F-4D97-AF65-F5344CB8AC3E}">
        <p14:creationId xmlns:p14="http://schemas.microsoft.com/office/powerpoint/2010/main" val="3677993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Sometimes, there’s a problem with something you ordered. Maybe it’s not the color you were expecting, or it arrived damaged. If you have a similar problem when you shop, try to work it out directly with the seller. But, if the product is fake, not even close to what you ordered, or you never get it, you might have been scammed.</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rPr>
              <a:t>If you fall into the scam category, act quickly. If you paid a scammer, contact the company you used to pay them — so, that could be your bank, the credit card or gift card company, the wire transfer service, the money transfer app, or the cryptocurrency company. Tell them it was a fraudulent charge and ask them to reverse the transaction so you can try to get your money back. It might not work, but it’s always worth trying.</a:t>
            </a:r>
            <a:r>
              <a:rPr lang="en-US" sz="1800" dirty="0">
                <a:solidFill>
                  <a:schemeClr val="tx1"/>
                </a:solidFill>
                <a:effectLst/>
                <a:latin typeface="Calibri" panose="020F0502020204030204" pitchFamily="34" charset="0"/>
                <a:ea typeface="Calibri" panose="020F0502020204030204" pitchFamily="34" charset="0"/>
              </a:rPr>
              <a:t> </a:t>
            </a:r>
            <a:r>
              <a:rPr lang="en-US" sz="1800" dirty="0">
                <a:solidFill>
                  <a:srgbClr val="0070C0"/>
                </a:solidFill>
                <a:effectLst/>
                <a:latin typeface="Calibri" panose="020F0502020204030204" pitchFamily="34" charset="0"/>
                <a:ea typeface="Calibri" panose="020F0502020204030204" pitchFamily="34" charset="0"/>
              </a:rPr>
              <a:t>Then, take a few minutes to report the scam at ReportFraud.ftc.gov. After you report it, you’ll get advice on what to do next to recover and protect yourself.  </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9</a:t>
            </a:fld>
            <a:endParaRPr lang="en-US" dirty="0"/>
          </a:p>
        </p:txBody>
      </p:sp>
    </p:spTree>
    <p:extLst>
      <p:ext uri="{BB962C8B-B14F-4D97-AF65-F5344CB8AC3E}">
        <p14:creationId xmlns:p14="http://schemas.microsoft.com/office/powerpoint/2010/main" val="37750837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8.sv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Master" Target="../slideMasters/slideMaster1.xml"/><Relationship Id="rId4" Type="http://schemas.openxmlformats.org/officeDocument/2006/relationships/image" Target="../media/image2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2.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4.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6.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Money Matters: How to Spot, Avoid, and Report Scams">
            <a:extLst>
              <a:ext uri="{FF2B5EF4-FFF2-40B4-BE49-F238E27FC236}">
                <a16:creationId xmlns:a16="http://schemas.microsoft.com/office/drawing/2014/main" id="{9E73A144-B0F9-420C-8B7A-6A320C00092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81" y="0"/>
            <a:ext cx="12191238" cy="6858000"/>
          </a:xfrm>
          <a:prstGeom prst="rect">
            <a:avLst/>
          </a:prstGeom>
        </p:spPr>
      </p:pic>
      <p:sp>
        <p:nvSpPr>
          <p:cNvPr id="12" name="Text Placeholder 11"/>
          <p:cNvSpPr>
            <a:spLocks noGrp="1"/>
          </p:cNvSpPr>
          <p:nvPr>
            <p:ph type="body" sz="quarter" idx="11" hasCustomPrompt="1"/>
          </p:nvPr>
        </p:nvSpPr>
        <p:spPr>
          <a:xfrm>
            <a:off x="4968072" y="5047329"/>
            <a:ext cx="4014129" cy="367992"/>
          </a:xfrm>
        </p:spPr>
        <p:txBody>
          <a:bodyPr anchor="ctr">
            <a:normAutofit/>
          </a:bodyPr>
          <a:lstStyle>
            <a:lvl1pPr marL="0" indent="0" algn="l">
              <a:lnSpc>
                <a:spcPct val="100000"/>
              </a:lnSpc>
              <a:spcBef>
                <a:spcPts val="0"/>
              </a:spcBef>
              <a:buNone/>
              <a:defRPr sz="1600" b="1" baseline="0">
                <a:solidFill>
                  <a:schemeClr val="tx1"/>
                </a:solidFill>
                <a:latin typeface="Arial" panose="020B0604020202020204" pitchFamily="34" charset="0"/>
                <a:cs typeface="Arial" panose="020B0604020202020204" pitchFamily="34" charset="0"/>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en-US" dirty="0"/>
              <a:t>Name  |  Date  </a:t>
            </a:r>
          </a:p>
        </p:txBody>
      </p:sp>
      <p:sp>
        <p:nvSpPr>
          <p:cNvPr id="2" name="Title 1">
            <a:extLst>
              <a:ext uri="{FF2B5EF4-FFF2-40B4-BE49-F238E27FC236}">
                <a16:creationId xmlns:a16="http://schemas.microsoft.com/office/drawing/2014/main" id="{7274D8DD-F021-46ED-96A6-06BAE518052F}"/>
              </a:ext>
            </a:extLst>
          </p:cNvPr>
          <p:cNvSpPr>
            <a:spLocks noGrp="1"/>
          </p:cNvSpPr>
          <p:nvPr>
            <p:ph type="title"/>
          </p:nvPr>
        </p:nvSpPr>
        <p:spPr>
          <a:xfrm>
            <a:off x="4968072" y="2639025"/>
            <a:ext cx="4999893" cy="2244474"/>
          </a:xfrm>
        </p:spPr>
        <p:txBody>
          <a:bodyPr>
            <a:noAutofit/>
          </a:bodyPr>
          <a:lstStyle>
            <a:lvl1pPr algn="l">
              <a:defRPr sz="5400" b="0">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423675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Graphic 4" descr="Free resources icon">
            <a:extLst>
              <a:ext uri="{FF2B5EF4-FFF2-40B4-BE49-F238E27FC236}">
                <a16:creationId xmlns:a16="http://schemas.microsoft.com/office/drawing/2014/main" id="{FBDEF3EB-C08D-4F12-BDDB-D605CD9129B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36380" y="2826426"/>
            <a:ext cx="2801607" cy="2101205"/>
          </a:xfrm>
          <a:prstGeom prst="rect">
            <a:avLst/>
          </a:prstGeom>
        </p:spPr>
      </p:pic>
    </p:spTree>
    <p:extLst>
      <p:ext uri="{BB962C8B-B14F-4D97-AF65-F5344CB8AC3E}">
        <p14:creationId xmlns:p14="http://schemas.microsoft.com/office/powerpoint/2010/main" val="1405910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01673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63742"/>
            <a:ext cx="10515600" cy="2852737"/>
          </a:xfrm>
        </p:spPr>
        <p:txBody>
          <a:bodyPr anchor="ctr">
            <a:normAutofit/>
          </a:bodyPr>
          <a:lstStyle>
            <a:lvl1pPr algn="ctr">
              <a:lnSpc>
                <a:spcPct val="100000"/>
              </a:lnSpc>
              <a:defRPr sz="72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627524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Section Header">
    <p:bg>
      <p:bgPr>
        <a:solidFill>
          <a:srgbClr val="1C355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63742"/>
            <a:ext cx="10515600" cy="2852737"/>
          </a:xfrm>
        </p:spPr>
        <p:txBody>
          <a:bodyPr anchor="ctr">
            <a:normAutofit/>
          </a:bodyPr>
          <a:lstStyle>
            <a:lvl1pPr algn="ctr">
              <a:lnSpc>
                <a:spcPct val="100000"/>
              </a:lnSpc>
              <a:defRPr sz="72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4" name="Graphic 3" descr="Money Matters: How to Spot, Avoid, and Report Scams">
            <a:extLst>
              <a:ext uri="{FF2B5EF4-FFF2-40B4-BE49-F238E27FC236}">
                <a16:creationId xmlns:a16="http://schemas.microsoft.com/office/drawing/2014/main" id="{20049B4D-E1BF-48D5-AE0D-0FE904C4450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364681" y="4884179"/>
            <a:ext cx="4552950" cy="847725"/>
          </a:xfrm>
          <a:prstGeom prst="rect">
            <a:avLst/>
          </a:prstGeom>
        </p:spPr>
      </p:pic>
      <p:pic>
        <p:nvPicPr>
          <p:cNvPr id="6" name="Picture 5" descr="Federal Trade Commission">
            <a:extLst>
              <a:ext uri="{FF2B5EF4-FFF2-40B4-BE49-F238E27FC236}">
                <a16:creationId xmlns:a16="http://schemas.microsoft.com/office/drawing/2014/main" id="{1D0B6EDF-AE15-45DA-9036-5EF1CAB3C14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71514" y="4817502"/>
            <a:ext cx="2955804" cy="914402"/>
          </a:xfrm>
          <a:prstGeom prst="rect">
            <a:avLst/>
          </a:prstGeom>
        </p:spPr>
      </p:pic>
    </p:spTree>
    <p:extLst>
      <p:ext uri="{BB962C8B-B14F-4D97-AF65-F5344CB8AC3E}">
        <p14:creationId xmlns:p14="http://schemas.microsoft.com/office/powerpoint/2010/main" val="3863423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20" name="Text Placeholder 2">
            <a:extLst>
              <a:ext uri="{FF2B5EF4-FFF2-40B4-BE49-F238E27FC236}">
                <a16:creationId xmlns:a16="http://schemas.microsoft.com/office/drawing/2014/main" id="{1DDCD20A-CADD-4C81-8F29-21F5408F56DE}"/>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4642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4" name="Graphic 3" descr="Hello icon">
            <a:extLst>
              <a:ext uri="{FF2B5EF4-FFF2-40B4-BE49-F238E27FC236}">
                <a16:creationId xmlns:a16="http://schemas.microsoft.com/office/drawing/2014/main" id="{C1F3AC3A-50B5-4C31-B259-D00AB3E8A93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25098" y="3071603"/>
            <a:ext cx="1888308" cy="1610929"/>
          </a:xfrm>
          <a:prstGeom prst="rect">
            <a:avLst/>
          </a:prstGeom>
        </p:spPr>
      </p:pic>
      <p:sp>
        <p:nvSpPr>
          <p:cNvPr id="7" name="Text Placeholder 2">
            <a:extLst>
              <a:ext uri="{FF2B5EF4-FFF2-40B4-BE49-F238E27FC236}">
                <a16:creationId xmlns:a16="http://schemas.microsoft.com/office/drawing/2014/main" id="{3CC7D873-AFEA-49D8-A968-997F7223853B}"/>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371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5" name="Graphic 44" descr="Shopping and saving icon">
            <a:extLst>
              <a:ext uri="{FF2B5EF4-FFF2-40B4-BE49-F238E27FC236}">
                <a16:creationId xmlns:a16="http://schemas.microsoft.com/office/drawing/2014/main" id="{D9C805AE-9D90-4227-BF50-DDECBD2E8AE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476221" y="2853505"/>
            <a:ext cx="2043727" cy="1910703"/>
          </a:xfrm>
          <a:prstGeom prst="rect">
            <a:avLst/>
          </a:prstGeom>
        </p:spPr>
      </p:pic>
    </p:spTree>
    <p:extLst>
      <p:ext uri="{BB962C8B-B14F-4D97-AF65-F5344CB8AC3E}">
        <p14:creationId xmlns:p14="http://schemas.microsoft.com/office/powerpoint/2010/main" val="182309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spcAft>
                <a:spcPts val="1200"/>
              </a:spcAft>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descr="Spotting scams icon">
            <a:extLst>
              <a:ext uri="{FF2B5EF4-FFF2-40B4-BE49-F238E27FC236}">
                <a16:creationId xmlns:a16="http://schemas.microsoft.com/office/drawing/2014/main" id="{F509BEFE-8EBA-44D9-B0FC-82E79B532FE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16098" y="2775909"/>
            <a:ext cx="2041019" cy="1950808"/>
          </a:xfrm>
          <a:prstGeom prst="rect">
            <a:avLst/>
          </a:prstGeom>
        </p:spPr>
      </p:pic>
    </p:spTree>
    <p:extLst>
      <p:ext uri="{BB962C8B-B14F-4D97-AF65-F5344CB8AC3E}">
        <p14:creationId xmlns:p14="http://schemas.microsoft.com/office/powerpoint/2010/main" val="717365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iver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spcAft>
                <a:spcPts val="1200"/>
              </a:spcAft>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5" name="Graphic 14">
            <a:extLst>
              <a:ext uri="{FF2B5EF4-FFF2-40B4-BE49-F238E27FC236}">
                <a16:creationId xmlns:a16="http://schemas.microsoft.com/office/drawing/2014/main" id="{B95C703C-5B99-4E9B-8244-9853C1042E9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412290" y="3102606"/>
            <a:ext cx="2454430" cy="1380617"/>
          </a:xfrm>
          <a:prstGeom prst="rect">
            <a:avLst/>
          </a:prstGeom>
        </p:spPr>
      </p:pic>
    </p:spTree>
    <p:extLst>
      <p:ext uri="{BB962C8B-B14F-4D97-AF65-F5344CB8AC3E}">
        <p14:creationId xmlns:p14="http://schemas.microsoft.com/office/powerpoint/2010/main" val="2633752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Graphic 4" descr="Finance icon">
            <a:extLst>
              <a:ext uri="{FF2B5EF4-FFF2-40B4-BE49-F238E27FC236}">
                <a16:creationId xmlns:a16="http://schemas.microsoft.com/office/drawing/2014/main" id="{3AA933DC-3D04-4991-8E13-944487BED5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26722" y="3268229"/>
            <a:ext cx="1930566" cy="1012370"/>
          </a:xfrm>
          <a:prstGeom prst="rect">
            <a:avLst/>
          </a:prstGeom>
        </p:spPr>
      </p:pic>
    </p:spTree>
    <p:extLst>
      <p:ext uri="{BB962C8B-B14F-4D97-AF65-F5344CB8AC3E}">
        <p14:creationId xmlns:p14="http://schemas.microsoft.com/office/powerpoint/2010/main" val="4078821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redit car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Graphic 6">
            <a:extLst>
              <a:ext uri="{FF2B5EF4-FFF2-40B4-BE49-F238E27FC236}">
                <a16:creationId xmlns:a16="http://schemas.microsoft.com/office/drawing/2014/main" id="{CC4263F2-BDD0-4B58-BADF-BAC4889749F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460755" y="3018409"/>
            <a:ext cx="2034088" cy="1536160"/>
          </a:xfrm>
          <a:prstGeom prst="rect">
            <a:avLst/>
          </a:prstGeom>
        </p:spPr>
      </p:pic>
    </p:spTree>
    <p:extLst>
      <p:ext uri="{BB962C8B-B14F-4D97-AF65-F5344CB8AC3E}">
        <p14:creationId xmlns:p14="http://schemas.microsoft.com/office/powerpoint/2010/main" val="89613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descr="Checklist icon">
            <a:extLst>
              <a:ext uri="{FF2B5EF4-FFF2-40B4-BE49-F238E27FC236}">
                <a16:creationId xmlns:a16="http://schemas.microsoft.com/office/drawing/2014/main" id="{1977F7E6-6A7F-4A98-9FC8-2E178049400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728787" y="2747282"/>
            <a:ext cx="1526879" cy="2029007"/>
          </a:xfrm>
          <a:prstGeom prst="rect">
            <a:avLst/>
          </a:prstGeom>
        </p:spPr>
      </p:pic>
    </p:spTree>
    <p:extLst>
      <p:ext uri="{BB962C8B-B14F-4D97-AF65-F5344CB8AC3E}">
        <p14:creationId xmlns:p14="http://schemas.microsoft.com/office/powerpoint/2010/main" val="1384515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97179-CB30-4ED0-85CC-3717FF6D287B}" type="datetimeFigureOut">
              <a:rPr lang="en-US" smtClean="0"/>
              <a:t>11/9/2022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E3A3B-3CFC-4D22-A17C-FBC1386BBF14}" type="slidenum">
              <a:rPr lang="en-US" smtClean="0"/>
              <a:t>‹#›</a:t>
            </a:fld>
            <a:endParaRPr lang="en-US" dirty="0"/>
          </a:p>
        </p:txBody>
      </p:sp>
    </p:spTree>
    <p:extLst>
      <p:ext uri="{BB962C8B-B14F-4D97-AF65-F5344CB8AC3E}">
        <p14:creationId xmlns:p14="http://schemas.microsoft.com/office/powerpoint/2010/main" val="405870076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76" r:id="rId3"/>
    <p:sldLayoutId id="2147483677" r:id="rId4"/>
    <p:sldLayoutId id="2147483678" r:id="rId5"/>
    <p:sldLayoutId id="2147483684" r:id="rId6"/>
    <p:sldLayoutId id="2147483679" r:id="rId7"/>
    <p:sldLayoutId id="2147483685" r:id="rId8"/>
    <p:sldLayoutId id="2147483680" r:id="rId9"/>
    <p:sldLayoutId id="2147483682" r:id="rId10"/>
    <p:sldLayoutId id="2147483681" r:id="rId11"/>
    <p:sldLayoutId id="2147483668" r:id="rId12"/>
    <p:sldLayoutId id="2147483683" r:id="rId13"/>
  </p:sldLayoutIdLst>
  <p:txStyles>
    <p:titleStyle>
      <a:lvl1pPr algn="ctr" defTabSz="914400" rtl="0" eaLnBrk="1" latinLnBrk="0" hangingPunct="1">
        <a:lnSpc>
          <a:spcPct val="90000"/>
        </a:lnSpc>
        <a:spcBef>
          <a:spcPct val="0"/>
        </a:spcBef>
        <a:buNone/>
        <a:defRPr sz="4400" b="1" kern="1200">
          <a:solidFill>
            <a:schemeClr val="tx1">
              <a:lumMod val="75000"/>
              <a:lumOff val="2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6F532-B1A1-493E-8A5E-81A68EB56D4F}"/>
              </a:ext>
            </a:extLst>
          </p:cNvPr>
          <p:cNvSpPr>
            <a:spLocks noGrp="1"/>
          </p:cNvSpPr>
          <p:nvPr>
            <p:ph type="title"/>
          </p:nvPr>
        </p:nvSpPr>
        <p:spPr>
          <a:xfrm>
            <a:off x="4968073" y="2639025"/>
            <a:ext cx="7345012" cy="2244474"/>
          </a:xfrm>
        </p:spPr>
        <p:txBody>
          <a:bodyPr/>
          <a:lstStyle/>
          <a:p>
            <a:r>
              <a:rPr lang="en-US" dirty="0"/>
              <a:t>Shopping and Saving</a:t>
            </a:r>
          </a:p>
        </p:txBody>
      </p:sp>
      <p:sp>
        <p:nvSpPr>
          <p:cNvPr id="5" name="Text Placeholder 4">
            <a:extLst>
              <a:ext uri="{FF2B5EF4-FFF2-40B4-BE49-F238E27FC236}">
                <a16:creationId xmlns:a16="http://schemas.microsoft.com/office/drawing/2014/main" id="{6A149146-460C-4C79-AFD4-7EB057A90013}"/>
              </a:ext>
            </a:extLst>
          </p:cNvPr>
          <p:cNvSpPr>
            <a:spLocks noGrp="1"/>
          </p:cNvSpPr>
          <p:nvPr>
            <p:ph type="body" sz="quarter" idx="11"/>
          </p:nvPr>
        </p:nvSpPr>
        <p:spPr/>
        <p:txBody>
          <a:bodyPr>
            <a:normAutofit/>
          </a:bodyPr>
          <a:lstStyle/>
          <a:p>
            <a:r>
              <a:rPr lang="en-US" dirty="0"/>
              <a:t>First name Last name  |  Date</a:t>
            </a:r>
          </a:p>
        </p:txBody>
      </p:sp>
    </p:spTree>
    <p:extLst>
      <p:ext uri="{BB962C8B-B14F-4D97-AF65-F5344CB8AC3E}">
        <p14:creationId xmlns:p14="http://schemas.microsoft.com/office/powerpoint/2010/main" val="769126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ABF7EB-F87B-40FB-A025-13BB0B25DC7B}"/>
              </a:ext>
            </a:extLst>
          </p:cNvPr>
          <p:cNvSpPr>
            <a:spLocks noGrp="1"/>
          </p:cNvSpPr>
          <p:nvPr>
            <p:ph type="title"/>
          </p:nvPr>
        </p:nvSpPr>
        <p:spPr/>
        <p:txBody>
          <a:bodyPr/>
          <a:lstStyle/>
          <a:p>
            <a:r>
              <a:rPr lang="en-US" dirty="0"/>
              <a:t>Report Fraud to the FTC</a:t>
            </a:r>
          </a:p>
        </p:txBody>
      </p:sp>
      <p:sp>
        <p:nvSpPr>
          <p:cNvPr id="5" name="Content Placeholder 4">
            <a:extLst>
              <a:ext uri="{FF2B5EF4-FFF2-40B4-BE49-F238E27FC236}">
                <a16:creationId xmlns:a16="http://schemas.microsoft.com/office/drawing/2014/main" id="{1A7F3754-C005-4B8B-A3BE-D64BC11CBC1F}"/>
              </a:ext>
            </a:extLst>
          </p:cNvPr>
          <p:cNvSpPr>
            <a:spLocks noGrp="1"/>
          </p:cNvSpPr>
          <p:nvPr>
            <p:ph idx="1"/>
          </p:nvPr>
        </p:nvSpPr>
        <p:spPr>
          <a:xfrm>
            <a:off x="7134729" y="2666119"/>
            <a:ext cx="4848726" cy="3436537"/>
          </a:xfrm>
        </p:spPr>
        <p:txBody>
          <a:bodyPr/>
          <a:lstStyle/>
          <a:p>
            <a:pPr marL="0" indent="0">
              <a:buNone/>
            </a:pPr>
            <a:r>
              <a:rPr lang="en-US" dirty="0"/>
              <a:t>English:</a:t>
            </a:r>
          </a:p>
          <a:p>
            <a:pPr marL="0" indent="0">
              <a:buNone/>
            </a:pPr>
            <a:r>
              <a:rPr lang="en-US" sz="3200" b="1" dirty="0"/>
              <a:t>ReportFraud.ftc.gov</a:t>
            </a:r>
          </a:p>
          <a:p>
            <a:pPr marL="0" indent="0">
              <a:buNone/>
            </a:pPr>
            <a:endParaRPr lang="en-US" dirty="0"/>
          </a:p>
          <a:p>
            <a:pPr marL="0" indent="0">
              <a:buNone/>
            </a:pPr>
            <a:r>
              <a:rPr lang="en-US" dirty="0"/>
              <a:t>Spanish:</a:t>
            </a:r>
          </a:p>
          <a:p>
            <a:pPr marL="0" indent="0">
              <a:buNone/>
            </a:pPr>
            <a:r>
              <a:rPr lang="en-US" sz="3200" b="1" dirty="0"/>
              <a:t>ReporteFraude.ftc.gov</a:t>
            </a:r>
          </a:p>
        </p:txBody>
      </p:sp>
      <p:pic>
        <p:nvPicPr>
          <p:cNvPr id="7" name="Picture 6" descr="Screenshot of ReportFraud.ftc.gov">
            <a:extLst>
              <a:ext uri="{FF2B5EF4-FFF2-40B4-BE49-F238E27FC236}">
                <a16:creationId xmlns:a16="http://schemas.microsoft.com/office/drawing/2014/main" id="{94AC8AC2-BBF5-42E3-AB9C-0A346BFBEE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232" y="2071283"/>
            <a:ext cx="6323134" cy="3571528"/>
          </a:xfrm>
          <a:prstGeom prst="rect">
            <a:avLst/>
          </a:prstGeom>
        </p:spPr>
      </p:pic>
    </p:spTree>
    <p:extLst>
      <p:ext uri="{BB962C8B-B14F-4D97-AF65-F5344CB8AC3E}">
        <p14:creationId xmlns:p14="http://schemas.microsoft.com/office/powerpoint/2010/main" val="4269758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6E1D4E-DEBE-44FF-8457-B385034C910F}"/>
              </a:ext>
            </a:extLst>
          </p:cNvPr>
          <p:cNvSpPr>
            <a:spLocks noGrp="1"/>
          </p:cNvSpPr>
          <p:nvPr>
            <p:ph type="title"/>
          </p:nvPr>
        </p:nvSpPr>
        <p:spPr/>
        <p:txBody>
          <a:bodyPr/>
          <a:lstStyle/>
          <a:p>
            <a:r>
              <a:rPr lang="en-US" dirty="0"/>
              <a:t>Get and Share FREE Resources</a:t>
            </a:r>
          </a:p>
        </p:txBody>
      </p:sp>
      <p:sp>
        <p:nvSpPr>
          <p:cNvPr id="5" name="Content Placeholder 4">
            <a:extLst>
              <a:ext uri="{FF2B5EF4-FFF2-40B4-BE49-F238E27FC236}">
                <a16:creationId xmlns:a16="http://schemas.microsoft.com/office/drawing/2014/main" id="{41087661-27BA-496B-8791-78ED3309E7DD}"/>
              </a:ext>
            </a:extLst>
          </p:cNvPr>
          <p:cNvSpPr>
            <a:spLocks noGrp="1"/>
          </p:cNvSpPr>
          <p:nvPr>
            <p:ph idx="1"/>
          </p:nvPr>
        </p:nvSpPr>
        <p:spPr>
          <a:xfrm>
            <a:off x="4742822" y="2341265"/>
            <a:ext cx="6915778" cy="3436537"/>
          </a:xfrm>
        </p:spPr>
        <p:txBody>
          <a:bodyPr/>
          <a:lstStyle/>
          <a:p>
            <a:r>
              <a:rPr lang="en-US" dirty="0"/>
              <a:t>Learn about online shopping: </a:t>
            </a:r>
            <a:r>
              <a:rPr lang="en-US" b="1" dirty="0"/>
              <a:t>ftc.gov/onlineshopping </a:t>
            </a:r>
          </a:p>
          <a:p>
            <a:r>
              <a:rPr lang="en-US" dirty="0"/>
              <a:t>Learn about scams: </a:t>
            </a:r>
            <a:r>
              <a:rPr lang="en-US" b="1" dirty="0"/>
              <a:t>consumer.ftc.gov</a:t>
            </a:r>
          </a:p>
          <a:p>
            <a:r>
              <a:rPr lang="en-US" dirty="0"/>
              <a:t>Keep in touch: </a:t>
            </a:r>
            <a:r>
              <a:rPr lang="en-US" b="1" dirty="0"/>
              <a:t>ftc.gov/</a:t>
            </a:r>
            <a:r>
              <a:rPr lang="en-US" b="1" dirty="0" err="1"/>
              <a:t>consumeralerts</a:t>
            </a:r>
            <a:r>
              <a:rPr lang="en-US" b="1" dirty="0"/>
              <a:t> </a:t>
            </a:r>
          </a:p>
          <a:p>
            <a:r>
              <a:rPr lang="en-US" dirty="0"/>
              <a:t>Get print materials: </a:t>
            </a:r>
            <a:r>
              <a:rPr lang="en-US" b="1" dirty="0"/>
              <a:t>ftc.gov/bulkorder</a:t>
            </a:r>
          </a:p>
        </p:txBody>
      </p:sp>
    </p:spTree>
    <p:extLst>
      <p:ext uri="{BB962C8B-B14F-4D97-AF65-F5344CB8AC3E}">
        <p14:creationId xmlns:p14="http://schemas.microsoft.com/office/powerpoint/2010/main" val="2357674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866448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Thank you</a:t>
            </a:r>
          </a:p>
        </p:txBody>
      </p:sp>
    </p:spTree>
    <p:extLst>
      <p:ext uri="{BB962C8B-B14F-4D97-AF65-F5344CB8AC3E}">
        <p14:creationId xmlns:p14="http://schemas.microsoft.com/office/powerpoint/2010/main" val="521488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A089D-762D-43F5-B4B5-3F7A5454587A}"/>
              </a:ext>
            </a:extLst>
          </p:cNvPr>
          <p:cNvSpPr>
            <a:spLocks noGrp="1"/>
          </p:cNvSpPr>
          <p:nvPr>
            <p:ph type="title"/>
          </p:nvPr>
        </p:nvSpPr>
        <p:spPr/>
        <p:txBody>
          <a:bodyPr/>
          <a:lstStyle/>
          <a:p>
            <a:r>
              <a:rPr lang="en-US" dirty="0"/>
              <a:t>Who the FTC Is and What it Does</a:t>
            </a:r>
          </a:p>
        </p:txBody>
      </p:sp>
      <p:sp>
        <p:nvSpPr>
          <p:cNvPr id="3" name="Text Placeholder 2">
            <a:extLst>
              <a:ext uri="{FF2B5EF4-FFF2-40B4-BE49-F238E27FC236}">
                <a16:creationId xmlns:a16="http://schemas.microsoft.com/office/drawing/2014/main" id="{E224551E-3430-4386-A0AB-4A1641A3E860}"/>
              </a:ext>
            </a:extLst>
          </p:cNvPr>
          <p:cNvSpPr>
            <a:spLocks noGrp="1"/>
          </p:cNvSpPr>
          <p:nvPr>
            <p:ph idx="4294967295"/>
          </p:nvPr>
        </p:nvSpPr>
        <p:spPr>
          <a:xfrm>
            <a:off x="4742822" y="2341265"/>
            <a:ext cx="6610978" cy="3436537"/>
          </a:xfrm>
        </p:spPr>
        <p:txBody>
          <a:bodyPr/>
          <a:lstStyle/>
          <a:p>
            <a:r>
              <a:rPr lang="en-US" dirty="0"/>
              <a:t>Enforcement</a:t>
            </a:r>
          </a:p>
          <a:p>
            <a:r>
              <a:rPr lang="en-US" dirty="0"/>
              <a:t>Consumer and Business Education</a:t>
            </a:r>
          </a:p>
          <a:p>
            <a:r>
              <a:rPr lang="en-US" dirty="0"/>
              <a:t>Building Partnerships and Coalitions</a:t>
            </a:r>
          </a:p>
        </p:txBody>
      </p:sp>
    </p:spTree>
    <p:extLst>
      <p:ext uri="{BB962C8B-B14F-4D97-AF65-F5344CB8AC3E}">
        <p14:creationId xmlns:p14="http://schemas.microsoft.com/office/powerpoint/2010/main" val="1289145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7B8A0D-6A85-4C50-8FA0-07CC13FDAC2B}"/>
              </a:ext>
            </a:extLst>
          </p:cNvPr>
          <p:cNvSpPr>
            <a:spLocks noGrp="1"/>
          </p:cNvSpPr>
          <p:nvPr>
            <p:ph type="title"/>
          </p:nvPr>
        </p:nvSpPr>
        <p:spPr/>
        <p:txBody>
          <a:bodyPr>
            <a:normAutofit/>
          </a:bodyPr>
          <a:lstStyle/>
          <a:p>
            <a:r>
              <a:rPr lang="en-US" dirty="0"/>
              <a:t>What to Know Before You Shop</a:t>
            </a:r>
          </a:p>
        </p:txBody>
      </p:sp>
      <p:sp>
        <p:nvSpPr>
          <p:cNvPr id="5" name="Content Placeholder 4">
            <a:extLst>
              <a:ext uri="{FF2B5EF4-FFF2-40B4-BE49-F238E27FC236}">
                <a16:creationId xmlns:a16="http://schemas.microsoft.com/office/drawing/2014/main" id="{76F5286B-0C7D-4CCE-98CE-D5743A9C44D7}"/>
              </a:ext>
            </a:extLst>
          </p:cNvPr>
          <p:cNvSpPr>
            <a:spLocks noGrp="1"/>
          </p:cNvSpPr>
          <p:nvPr>
            <p:ph idx="1"/>
          </p:nvPr>
        </p:nvSpPr>
        <p:spPr>
          <a:xfrm>
            <a:off x="4742822" y="1979113"/>
            <a:ext cx="6610978" cy="3798690"/>
          </a:xfrm>
        </p:spPr>
        <p:txBody>
          <a:bodyPr>
            <a:normAutofit fontScale="92500" lnSpcReduction="20000"/>
          </a:bodyPr>
          <a:lstStyle/>
          <a:p>
            <a:r>
              <a:rPr lang="en-US" dirty="0"/>
              <a:t>Spot fake sites</a:t>
            </a:r>
          </a:p>
          <a:p>
            <a:r>
              <a:rPr lang="en-US" dirty="0"/>
              <a:t>Look up delivery, return, and refund policies</a:t>
            </a:r>
          </a:p>
          <a:p>
            <a:r>
              <a:rPr lang="en-US" dirty="0"/>
              <a:t>Use safer payment methods (when possible)</a:t>
            </a:r>
          </a:p>
          <a:p>
            <a:r>
              <a:rPr lang="en-US" dirty="0"/>
              <a:t>Recognize what payment plans are</a:t>
            </a:r>
          </a:p>
          <a:p>
            <a:r>
              <a:rPr lang="en-US" dirty="0"/>
              <a:t>Learn what to do if you accidentally pay a scammer</a:t>
            </a:r>
          </a:p>
          <a:p>
            <a:r>
              <a:rPr lang="en-US" dirty="0"/>
              <a:t>Report fraud to the FTC</a:t>
            </a:r>
          </a:p>
          <a:p>
            <a:endParaRPr lang="en-US" dirty="0"/>
          </a:p>
        </p:txBody>
      </p:sp>
    </p:spTree>
    <p:extLst>
      <p:ext uri="{BB962C8B-B14F-4D97-AF65-F5344CB8AC3E}">
        <p14:creationId xmlns:p14="http://schemas.microsoft.com/office/powerpoint/2010/main" val="622303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9284-9A9D-4806-8BE2-DCF519B2D5B5}"/>
              </a:ext>
            </a:extLst>
          </p:cNvPr>
          <p:cNvSpPr>
            <a:spLocks noGrp="1"/>
          </p:cNvSpPr>
          <p:nvPr>
            <p:ph type="title"/>
          </p:nvPr>
        </p:nvSpPr>
        <p:spPr/>
        <p:txBody>
          <a:bodyPr/>
          <a:lstStyle/>
          <a:p>
            <a:r>
              <a:rPr lang="en-US" dirty="0"/>
              <a:t>Spot Fake Sites</a:t>
            </a:r>
          </a:p>
        </p:txBody>
      </p:sp>
      <p:sp>
        <p:nvSpPr>
          <p:cNvPr id="5" name="Content Placeholder 4">
            <a:extLst>
              <a:ext uri="{FF2B5EF4-FFF2-40B4-BE49-F238E27FC236}">
                <a16:creationId xmlns:a16="http://schemas.microsoft.com/office/drawing/2014/main" id="{373581F8-B3F6-4673-87BD-C18FA73FDBD4}"/>
              </a:ext>
            </a:extLst>
          </p:cNvPr>
          <p:cNvSpPr>
            <a:spLocks noGrp="1"/>
          </p:cNvSpPr>
          <p:nvPr>
            <p:ph idx="1"/>
          </p:nvPr>
        </p:nvSpPr>
        <p:spPr/>
        <p:txBody>
          <a:bodyPr>
            <a:normAutofit/>
          </a:bodyPr>
          <a:lstStyle/>
          <a:p>
            <a:pPr>
              <a:lnSpc>
                <a:spcPct val="120000"/>
              </a:lnSpc>
            </a:pPr>
            <a:r>
              <a:rPr lang="en-US" dirty="0"/>
              <a:t>Check out unfamiliar online stores</a:t>
            </a:r>
          </a:p>
          <a:p>
            <a:pPr>
              <a:lnSpc>
                <a:spcPct val="120000"/>
              </a:lnSpc>
            </a:pPr>
            <a:r>
              <a:rPr lang="en-US" dirty="0"/>
              <a:t>Read reviews to see what others are saying</a:t>
            </a:r>
          </a:p>
        </p:txBody>
      </p:sp>
    </p:spTree>
    <p:extLst>
      <p:ext uri="{BB962C8B-B14F-4D97-AF65-F5344CB8AC3E}">
        <p14:creationId xmlns:p14="http://schemas.microsoft.com/office/powerpoint/2010/main" val="381120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9284-9A9D-4806-8BE2-DCF519B2D5B5}"/>
              </a:ext>
            </a:extLst>
          </p:cNvPr>
          <p:cNvSpPr>
            <a:spLocks noGrp="1"/>
          </p:cNvSpPr>
          <p:nvPr>
            <p:ph type="title"/>
          </p:nvPr>
        </p:nvSpPr>
        <p:spPr>
          <a:xfrm>
            <a:off x="372979" y="365126"/>
            <a:ext cx="11442032" cy="1252654"/>
          </a:xfrm>
        </p:spPr>
        <p:txBody>
          <a:bodyPr>
            <a:normAutofit fontScale="90000"/>
          </a:bodyPr>
          <a:lstStyle/>
          <a:p>
            <a:r>
              <a:rPr lang="en-US" dirty="0"/>
              <a:t>Look Up Delivery, Return, and Refund Policies</a:t>
            </a:r>
          </a:p>
        </p:txBody>
      </p:sp>
      <p:sp>
        <p:nvSpPr>
          <p:cNvPr id="5" name="Content Placeholder 4">
            <a:extLst>
              <a:ext uri="{FF2B5EF4-FFF2-40B4-BE49-F238E27FC236}">
                <a16:creationId xmlns:a16="http://schemas.microsoft.com/office/drawing/2014/main" id="{373581F8-B3F6-4673-87BD-C18FA73FDBD4}"/>
              </a:ext>
            </a:extLst>
          </p:cNvPr>
          <p:cNvSpPr>
            <a:spLocks noGrp="1"/>
          </p:cNvSpPr>
          <p:nvPr>
            <p:ph idx="1"/>
          </p:nvPr>
        </p:nvSpPr>
        <p:spPr/>
        <p:txBody>
          <a:bodyPr>
            <a:normAutofit/>
          </a:bodyPr>
          <a:lstStyle/>
          <a:p>
            <a:pPr>
              <a:lnSpc>
                <a:spcPct val="120000"/>
              </a:lnSpc>
            </a:pPr>
            <a:r>
              <a:rPr lang="en-US" dirty="0"/>
              <a:t>Confirm delivery information with seller</a:t>
            </a:r>
          </a:p>
        </p:txBody>
      </p:sp>
    </p:spTree>
    <p:extLst>
      <p:ext uri="{BB962C8B-B14F-4D97-AF65-F5344CB8AC3E}">
        <p14:creationId xmlns:p14="http://schemas.microsoft.com/office/powerpoint/2010/main" val="2999788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9284-9A9D-4806-8BE2-DCF519B2D5B5}"/>
              </a:ext>
            </a:extLst>
          </p:cNvPr>
          <p:cNvSpPr>
            <a:spLocks noGrp="1"/>
          </p:cNvSpPr>
          <p:nvPr>
            <p:ph type="title"/>
          </p:nvPr>
        </p:nvSpPr>
        <p:spPr>
          <a:xfrm>
            <a:off x="397042" y="365126"/>
            <a:ext cx="11430000" cy="1252654"/>
          </a:xfrm>
        </p:spPr>
        <p:txBody>
          <a:bodyPr>
            <a:normAutofit fontScale="90000"/>
          </a:bodyPr>
          <a:lstStyle/>
          <a:p>
            <a:r>
              <a:rPr lang="en-US" dirty="0"/>
              <a:t>Look Up Delivery, Return, and Refund Policies</a:t>
            </a:r>
          </a:p>
        </p:txBody>
      </p:sp>
      <p:sp>
        <p:nvSpPr>
          <p:cNvPr id="5" name="Content Placeholder 4">
            <a:extLst>
              <a:ext uri="{FF2B5EF4-FFF2-40B4-BE49-F238E27FC236}">
                <a16:creationId xmlns:a16="http://schemas.microsoft.com/office/drawing/2014/main" id="{373581F8-B3F6-4673-87BD-C18FA73FDBD4}"/>
              </a:ext>
            </a:extLst>
          </p:cNvPr>
          <p:cNvSpPr>
            <a:spLocks noGrp="1"/>
          </p:cNvSpPr>
          <p:nvPr>
            <p:ph idx="1"/>
          </p:nvPr>
        </p:nvSpPr>
        <p:spPr/>
        <p:txBody>
          <a:bodyPr>
            <a:normAutofit/>
          </a:bodyPr>
          <a:lstStyle/>
          <a:p>
            <a:pPr>
              <a:lnSpc>
                <a:spcPct val="120000"/>
              </a:lnSpc>
            </a:pPr>
            <a:r>
              <a:rPr lang="en-US" dirty="0"/>
              <a:t>Check return policies</a:t>
            </a:r>
          </a:p>
          <a:p>
            <a:pPr>
              <a:lnSpc>
                <a:spcPct val="120000"/>
              </a:lnSpc>
            </a:pPr>
            <a:r>
              <a:rPr lang="en-US" dirty="0"/>
              <a:t>Know your rights</a:t>
            </a:r>
          </a:p>
        </p:txBody>
      </p:sp>
    </p:spTree>
    <p:extLst>
      <p:ext uri="{BB962C8B-B14F-4D97-AF65-F5344CB8AC3E}">
        <p14:creationId xmlns:p14="http://schemas.microsoft.com/office/powerpoint/2010/main" val="2096008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0B0E95-6D83-4C4A-9DE1-ADF0210F6CA3}"/>
              </a:ext>
            </a:extLst>
          </p:cNvPr>
          <p:cNvSpPr>
            <a:spLocks noGrp="1"/>
          </p:cNvSpPr>
          <p:nvPr>
            <p:ph type="title"/>
          </p:nvPr>
        </p:nvSpPr>
        <p:spPr/>
        <p:txBody>
          <a:bodyPr>
            <a:normAutofit fontScale="90000"/>
          </a:bodyPr>
          <a:lstStyle/>
          <a:p>
            <a:r>
              <a:rPr lang="en-US" dirty="0"/>
              <a:t>Use Safer Payment Methods </a:t>
            </a:r>
            <a:br>
              <a:rPr lang="en-US" dirty="0"/>
            </a:br>
            <a:r>
              <a:rPr lang="en-US" dirty="0"/>
              <a:t>(When Possible)</a:t>
            </a:r>
          </a:p>
        </p:txBody>
      </p:sp>
      <p:sp>
        <p:nvSpPr>
          <p:cNvPr id="5" name="Content Placeholder 4">
            <a:extLst>
              <a:ext uri="{FF2B5EF4-FFF2-40B4-BE49-F238E27FC236}">
                <a16:creationId xmlns:a16="http://schemas.microsoft.com/office/drawing/2014/main" id="{FF550C8B-9F7F-4B35-9F54-3DE66C602872}"/>
              </a:ext>
            </a:extLst>
          </p:cNvPr>
          <p:cNvSpPr>
            <a:spLocks noGrp="1"/>
          </p:cNvSpPr>
          <p:nvPr>
            <p:ph idx="1"/>
          </p:nvPr>
        </p:nvSpPr>
        <p:spPr/>
        <p:txBody>
          <a:bodyPr>
            <a:normAutofit/>
          </a:bodyPr>
          <a:lstStyle/>
          <a:p>
            <a:r>
              <a:rPr lang="en-US" dirty="0"/>
              <a:t>Use a credit card if you can</a:t>
            </a:r>
          </a:p>
          <a:p>
            <a:r>
              <a:rPr lang="en-US" dirty="0"/>
              <a:t>Keep records</a:t>
            </a:r>
          </a:p>
          <a:p>
            <a:r>
              <a:rPr lang="en-US" dirty="0"/>
              <a:t>Dispute charges when necessary</a:t>
            </a:r>
          </a:p>
          <a:p>
            <a:r>
              <a:rPr lang="en-US" dirty="0"/>
              <a:t>Know that only scammers tell you to pay by gift card, wire transfer, or cryptocurrency</a:t>
            </a:r>
          </a:p>
          <a:p>
            <a:endParaRPr lang="en-US" dirty="0"/>
          </a:p>
        </p:txBody>
      </p:sp>
    </p:spTree>
    <p:extLst>
      <p:ext uri="{BB962C8B-B14F-4D97-AF65-F5344CB8AC3E}">
        <p14:creationId xmlns:p14="http://schemas.microsoft.com/office/powerpoint/2010/main" val="439679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8FA8DF-9011-4A8E-A2BF-3BF9EFF6C8A8}"/>
              </a:ext>
            </a:extLst>
          </p:cNvPr>
          <p:cNvSpPr>
            <a:spLocks noGrp="1"/>
          </p:cNvSpPr>
          <p:nvPr>
            <p:ph type="title"/>
          </p:nvPr>
        </p:nvSpPr>
        <p:spPr/>
        <p:txBody>
          <a:bodyPr/>
          <a:lstStyle/>
          <a:p>
            <a:r>
              <a:rPr lang="en-US" dirty="0"/>
              <a:t>Recognize What Payment Plans Are</a:t>
            </a:r>
          </a:p>
        </p:txBody>
      </p:sp>
      <p:sp>
        <p:nvSpPr>
          <p:cNvPr id="5" name="Content Placeholder 4">
            <a:extLst>
              <a:ext uri="{FF2B5EF4-FFF2-40B4-BE49-F238E27FC236}">
                <a16:creationId xmlns:a16="http://schemas.microsoft.com/office/drawing/2014/main" id="{8564FA82-FCD5-4C34-8088-5AA989F390A5}"/>
              </a:ext>
            </a:extLst>
          </p:cNvPr>
          <p:cNvSpPr>
            <a:spLocks noGrp="1"/>
          </p:cNvSpPr>
          <p:nvPr>
            <p:ph idx="1"/>
          </p:nvPr>
        </p:nvSpPr>
        <p:spPr/>
        <p:txBody>
          <a:bodyPr/>
          <a:lstStyle/>
          <a:p>
            <a:r>
              <a:rPr lang="en-US" dirty="0"/>
              <a:t>Read the terms and conditions</a:t>
            </a:r>
          </a:p>
          <a:p>
            <a:r>
              <a:rPr lang="en-US" dirty="0"/>
              <a:t>Understand the risks and benefits</a:t>
            </a:r>
          </a:p>
        </p:txBody>
      </p:sp>
    </p:spTree>
    <p:extLst>
      <p:ext uri="{BB962C8B-B14F-4D97-AF65-F5344CB8AC3E}">
        <p14:creationId xmlns:p14="http://schemas.microsoft.com/office/powerpoint/2010/main" val="1012800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8FA8DF-9011-4A8E-A2BF-3BF9EFF6C8A8}"/>
              </a:ext>
            </a:extLst>
          </p:cNvPr>
          <p:cNvSpPr>
            <a:spLocks noGrp="1"/>
          </p:cNvSpPr>
          <p:nvPr>
            <p:ph type="title"/>
          </p:nvPr>
        </p:nvSpPr>
        <p:spPr/>
        <p:txBody>
          <a:bodyPr>
            <a:normAutofit fontScale="90000"/>
          </a:bodyPr>
          <a:lstStyle/>
          <a:p>
            <a:r>
              <a:rPr lang="en-US" dirty="0"/>
              <a:t>Learn What to Do if You </a:t>
            </a:r>
            <a:br>
              <a:rPr lang="en-US" dirty="0"/>
            </a:br>
            <a:r>
              <a:rPr lang="en-US" dirty="0"/>
              <a:t>Accidentally Pay a Scammer</a:t>
            </a:r>
          </a:p>
        </p:txBody>
      </p:sp>
      <p:sp>
        <p:nvSpPr>
          <p:cNvPr id="5" name="Content Placeholder 4">
            <a:extLst>
              <a:ext uri="{FF2B5EF4-FFF2-40B4-BE49-F238E27FC236}">
                <a16:creationId xmlns:a16="http://schemas.microsoft.com/office/drawing/2014/main" id="{8564FA82-FCD5-4C34-8088-5AA989F390A5}"/>
              </a:ext>
            </a:extLst>
          </p:cNvPr>
          <p:cNvSpPr>
            <a:spLocks noGrp="1"/>
          </p:cNvSpPr>
          <p:nvPr>
            <p:ph idx="1"/>
          </p:nvPr>
        </p:nvSpPr>
        <p:spPr/>
        <p:txBody>
          <a:bodyPr/>
          <a:lstStyle/>
          <a:p>
            <a:r>
              <a:rPr lang="en-US" dirty="0"/>
              <a:t>Figure out if it’s a problem or a scam</a:t>
            </a:r>
          </a:p>
          <a:p>
            <a:r>
              <a:rPr lang="en-US" dirty="0"/>
              <a:t>Contact the company or bank</a:t>
            </a:r>
          </a:p>
          <a:p>
            <a:r>
              <a:rPr lang="en-US" dirty="0"/>
              <a:t>Ask for your money back</a:t>
            </a:r>
          </a:p>
          <a:p>
            <a:r>
              <a:rPr lang="en-US" dirty="0"/>
              <a:t>Report fraud</a:t>
            </a:r>
          </a:p>
        </p:txBody>
      </p:sp>
    </p:spTree>
    <p:extLst>
      <p:ext uri="{BB962C8B-B14F-4D97-AF65-F5344CB8AC3E}">
        <p14:creationId xmlns:p14="http://schemas.microsoft.com/office/powerpoint/2010/main" val="852377397"/>
      </p:ext>
    </p:extLst>
  </p:cSld>
  <p:clrMapOvr>
    <a:masterClrMapping/>
  </p:clrMapOvr>
</p:sld>
</file>

<file path=ppt/theme/theme1.xml><?xml version="1.0" encoding="utf-8"?>
<a:theme xmlns:a="http://schemas.openxmlformats.org/drawingml/2006/main" name="1_Office Theme">
  <a:themeElements>
    <a:clrScheme name="FTC Brand Colors">
      <a:dk1>
        <a:srgbClr val="000000"/>
      </a:dk1>
      <a:lt1>
        <a:srgbClr val="FFFFFF"/>
      </a:lt1>
      <a:dk2>
        <a:srgbClr val="244873"/>
      </a:dk2>
      <a:lt2>
        <a:srgbClr val="DBDBDB"/>
      </a:lt2>
      <a:accent1>
        <a:srgbClr val="7ED3F3"/>
      </a:accent1>
      <a:accent2>
        <a:srgbClr val="636466"/>
      </a:accent2>
      <a:accent3>
        <a:srgbClr val="C04D00"/>
      </a:accent3>
      <a:accent4>
        <a:srgbClr val="F5A700"/>
      </a:accent4>
      <a:accent5>
        <a:srgbClr val="BC955C"/>
      </a:accent5>
      <a:accent6>
        <a:srgbClr val="78853C"/>
      </a:accent6>
      <a:hlink>
        <a:srgbClr val="00B0F0"/>
      </a:hlink>
      <a:folHlink>
        <a:srgbClr val="3D7CC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1423</TotalTime>
  <Words>2116</Words>
  <Application>Microsoft Office PowerPoint</Application>
  <PresentationFormat>Widescreen</PresentationFormat>
  <Paragraphs>139</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Symbol</vt:lpstr>
      <vt:lpstr>1_Office Theme</vt:lpstr>
      <vt:lpstr>Shopping and Saving</vt:lpstr>
      <vt:lpstr>Who the FTC Is and What it Does</vt:lpstr>
      <vt:lpstr>What to Know Before You Shop</vt:lpstr>
      <vt:lpstr>Spot Fake Sites</vt:lpstr>
      <vt:lpstr>Look Up Delivery, Return, and Refund Policies</vt:lpstr>
      <vt:lpstr>Look Up Delivery, Return, and Refund Policies</vt:lpstr>
      <vt:lpstr>Use Safer Payment Methods  (When Possible)</vt:lpstr>
      <vt:lpstr>Recognize What Payment Plans Are</vt:lpstr>
      <vt:lpstr>Learn What to Do if You  Accidentally Pay a Scammer</vt:lpstr>
      <vt:lpstr>Report Fraud to the FTC</vt:lpstr>
      <vt:lpstr>Get and Share FREE Resources</vt:lpstr>
      <vt:lpstr>Questions</vt:lpstr>
      <vt:lpstr>Thank you</vt:lpstr>
    </vt:vector>
  </TitlesOfParts>
  <Company>Federal Trade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Patterson, Marlena</dc:creator>
  <cp:lastModifiedBy>Tressler, Colleen P.</cp:lastModifiedBy>
  <cp:revision>163</cp:revision>
  <dcterms:created xsi:type="dcterms:W3CDTF">2021-09-29T15:24:33Z</dcterms:created>
  <dcterms:modified xsi:type="dcterms:W3CDTF">2022-11-09T16:29:52Z</dcterms:modified>
</cp:coreProperties>
</file>