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65" r:id="rId1"/>
  </p:sldMasterIdLst>
  <p:notesMasterIdLst>
    <p:notesMasterId r:id="rId18"/>
  </p:notesMasterIdLst>
  <p:sldIdLst>
    <p:sldId id="331" r:id="rId2"/>
    <p:sldId id="330" r:id="rId3"/>
    <p:sldId id="337" r:id="rId4"/>
    <p:sldId id="339" r:id="rId5"/>
    <p:sldId id="345" r:id="rId6"/>
    <p:sldId id="374" r:id="rId7"/>
    <p:sldId id="351" r:id="rId8"/>
    <p:sldId id="338" r:id="rId9"/>
    <p:sldId id="356" r:id="rId10"/>
    <p:sldId id="376" r:id="rId11"/>
    <p:sldId id="375" r:id="rId12"/>
    <p:sldId id="354" r:id="rId13"/>
    <p:sldId id="341" r:id="rId14"/>
    <p:sldId id="342" r:id="rId15"/>
    <p:sldId id="332" r:id="rId16"/>
    <p:sldId id="34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0E9"/>
    <a:srgbClr val="00754A"/>
    <a:srgbClr val="8294CB"/>
    <a:srgbClr val="1C3557"/>
    <a:srgbClr val="F7E5C9"/>
    <a:srgbClr val="2E9557"/>
    <a:srgbClr val="2448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44" autoAdjust="0"/>
    <p:restoredTop sz="43320" autoAdjust="0"/>
  </p:normalViewPr>
  <p:slideViewPr>
    <p:cSldViewPr snapToGrid="0">
      <p:cViewPr varScale="1">
        <p:scale>
          <a:sx n="29" d="100"/>
          <a:sy n="29" d="100"/>
        </p:scale>
        <p:origin x="1724" y="28"/>
      </p:cViewPr>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F8414-E028-4B12-8549-3E4C0B8967D5}" type="datetimeFigureOut">
              <a:rPr lang="en-US" smtClean="0"/>
              <a:t>7/26/2023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A5872-CA77-4F01-89D2-5B16C08A2D3A}" type="slidenum">
              <a:rPr lang="en-US" smtClean="0"/>
              <a:t>‹#›</a:t>
            </a:fld>
            <a:endParaRPr lang="en-US" dirty="0"/>
          </a:p>
        </p:txBody>
      </p:sp>
    </p:spTree>
    <p:extLst>
      <p:ext uri="{BB962C8B-B14F-4D97-AF65-F5344CB8AC3E}">
        <p14:creationId xmlns:p14="http://schemas.microsoft.com/office/powerpoint/2010/main" val="400358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PRESENTERS:</a:t>
            </a:r>
            <a:r>
              <a:rPr lang="en-US" dirty="0"/>
              <a:t> </a:t>
            </a:r>
          </a:p>
          <a:p>
            <a:pPr lvl="0"/>
            <a:r>
              <a:rPr lang="en-US" sz="1200" kern="1200" dirty="0">
                <a:solidFill>
                  <a:schemeClr val="tx1"/>
                </a:solidFill>
                <a:effectLst/>
                <a:latin typeface="+mn-lt"/>
                <a:ea typeface="+mn-ea"/>
                <a:cs typeface="+mn-cs"/>
              </a:rPr>
              <a:t>You can use this presentation as is or customize it for a particular audience. </a:t>
            </a:r>
          </a:p>
          <a:p>
            <a:pPr lvl="0"/>
            <a:r>
              <a:rPr lang="en-US" sz="1200" kern="1200" dirty="0">
                <a:solidFill>
                  <a:schemeClr val="tx1"/>
                </a:solidFill>
                <a:effectLst/>
                <a:latin typeface="+mn-lt"/>
                <a:ea typeface="+mn-ea"/>
                <a:cs typeface="+mn-cs"/>
              </a:rPr>
              <a:t>You don’t have to use all the notes/script under each slide or use them verbatim. It’s there as background.</a:t>
            </a:r>
          </a:p>
          <a:p>
            <a:pPr lvl="0"/>
            <a:r>
              <a:rPr lang="en-US" sz="1200" kern="1200" dirty="0">
                <a:solidFill>
                  <a:schemeClr val="tx1"/>
                </a:solidFill>
                <a:effectLst/>
                <a:latin typeface="+mn-lt"/>
                <a:ea typeface="+mn-ea"/>
                <a:cs typeface="+mn-cs"/>
              </a:rPr>
              <a:t>If you want to use all the slides, we estimate the full presentation will run approximately 15 minutes. </a:t>
            </a:r>
          </a:p>
          <a:p>
            <a:pPr lvl="0"/>
            <a:r>
              <a:rPr lang="en-US" sz="1200" kern="1200" dirty="0">
                <a:solidFill>
                  <a:schemeClr val="tx1"/>
                </a:solidFill>
                <a:effectLst/>
                <a:latin typeface="+mn-lt"/>
                <a:ea typeface="+mn-ea"/>
                <a:cs typeface="+mn-cs"/>
              </a:rPr>
              <a:t>The information in this PPT is from existing FTC materials.</a:t>
            </a:r>
          </a:p>
          <a:p>
            <a:endParaRPr lang="en-US" dirty="0"/>
          </a:p>
        </p:txBody>
      </p:sp>
      <p:sp>
        <p:nvSpPr>
          <p:cNvPr id="4" name="Slide Number Placeholder 3"/>
          <p:cNvSpPr>
            <a:spLocks noGrp="1"/>
          </p:cNvSpPr>
          <p:nvPr>
            <p:ph type="sldNum" sz="quarter" idx="10"/>
          </p:nvPr>
        </p:nvSpPr>
        <p:spPr/>
        <p:txBody>
          <a:bodyPr/>
          <a:lstStyle/>
          <a:p>
            <a:fld id="{B53A5872-CA77-4F01-89D2-5B16C08A2D3A}" type="slidenum">
              <a:rPr lang="en-US" smtClean="0"/>
              <a:t>1</a:t>
            </a:fld>
            <a:endParaRPr lang="en-US" dirty="0"/>
          </a:p>
        </p:txBody>
      </p:sp>
    </p:spTree>
    <p:extLst>
      <p:ext uri="{BB962C8B-B14F-4D97-AF65-F5344CB8AC3E}">
        <p14:creationId xmlns:p14="http://schemas.microsoft.com/office/powerpoint/2010/main" val="324479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Let’s talk a moment about truthful but negative information on your credit report. Negative information is information about things like late or missed payments, accounts that have been sent to collection agencies, repossessions, and bankruptcies. Most accurate negative information will stay on your credit report for seven years. Bankruptcies will stay on your report for seven to 10 years, depending on the type of bankruptcy.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There are companies that promise they can “fix” your credit. You see the ads all over — in newspapers, on TV and radio, in the mail, and online and in email. You might even get calls offering credit repair services. They all make claims like these (on the slide), promising to quickly remove accurate negative accounts from your credit report.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Do yourself a favor and save some money, too. These claims are signs of a scam. Simply don’t believe them. Companies that promise to repair your credit can’t remove truthful negative information. It takes time to go away. If a company tells you it’ll get rid of any negative information on your report — even if the information is accurate and timely — that company is a scam. Walk away.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0000"/>
              </a:solidFill>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3A5872-CA77-4F01-89D2-5B16C08A2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263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solidFill>
                  <a:srgbClr val="1B1B1B"/>
                </a:solidFill>
                <a:effectLst/>
                <a:latin typeface="Calibri" panose="020F0502020204030204" pitchFamily="34" charset="0"/>
                <a:ea typeface="Calibri" panose="020F0502020204030204" pitchFamily="34" charset="0"/>
                <a:cs typeface="Calibri" panose="020F0502020204030204" pitchFamily="34" charset="0"/>
              </a:rPr>
              <a:t>If you’re considering hiring a credit repair company, look for the red flags of a scam. Don’t do business with a company that:</a:t>
            </a:r>
          </a:p>
          <a:p>
            <a:pPr marL="171450" marR="0" lvl="0" indent="-171450">
              <a:lnSpc>
                <a:spcPct val="107000"/>
              </a:lnSpc>
              <a:spcBef>
                <a:spcPts val="0"/>
              </a:spcBef>
              <a:spcAft>
                <a:spcPts val="300"/>
              </a:spcAft>
              <a:buSzPts val="1000"/>
              <a:buFont typeface="Arial" panose="020B0604020202020204" pitchFamily="34" charset="0"/>
              <a:buChar char="•"/>
              <a:tabLst>
                <a:tab pos="457200" algn="l"/>
              </a:tabLst>
            </a:pPr>
            <a:r>
              <a:rPr lang="en-US" dirty="0">
                <a:solidFill>
                  <a:srgbClr val="1B1B1B"/>
                </a:solidFill>
                <a:effectLst/>
                <a:latin typeface="Calibri" panose="020F0502020204030204" pitchFamily="34" charset="0"/>
                <a:ea typeface="Calibri" panose="020F0502020204030204" pitchFamily="34" charset="0"/>
                <a:cs typeface="Calibri" panose="020F0502020204030204" pitchFamily="34" charset="0"/>
              </a:rPr>
              <a:t>Insists you pay before it helps you. That’s illegal.</a:t>
            </a:r>
            <a:endParaRPr lang="en-US" dirty="0">
              <a:solidFill>
                <a:srgbClr val="1B1B1B"/>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300"/>
              </a:spcAft>
              <a:buSzPts val="1000"/>
              <a:buFont typeface="Arial" panose="020B0604020202020204" pitchFamily="34" charset="0"/>
              <a:buChar char="•"/>
              <a:tabLst>
                <a:tab pos="457200" algn="l"/>
              </a:tabLst>
            </a:pPr>
            <a:r>
              <a:rPr lang="en-US" dirty="0">
                <a:solidFill>
                  <a:srgbClr val="1B1B1B"/>
                </a:solidFill>
                <a:effectLst/>
                <a:latin typeface="Calibri" panose="020F0502020204030204" pitchFamily="34" charset="0"/>
                <a:ea typeface="Calibri" panose="020F0502020204030204" pitchFamily="34" charset="0"/>
                <a:cs typeface="Calibri" panose="020F0502020204030204" pitchFamily="34" charset="0"/>
              </a:rPr>
              <a:t>Tells you not to contact the credit bureaus directly.</a:t>
            </a:r>
            <a:endParaRPr lang="en-US" dirty="0">
              <a:solidFill>
                <a:srgbClr val="1B1B1B"/>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300"/>
              </a:spcAft>
              <a:buSzPts val="1000"/>
              <a:buFont typeface="Arial" panose="020B0604020202020204" pitchFamily="34" charset="0"/>
              <a:buChar char="•"/>
              <a:tabLst>
                <a:tab pos="457200" algn="l"/>
              </a:tabLst>
            </a:pPr>
            <a:r>
              <a:rPr lang="en-US" dirty="0">
                <a:solidFill>
                  <a:srgbClr val="1B1B1B"/>
                </a:solidFill>
                <a:effectLst/>
                <a:latin typeface="Calibri" panose="020F0502020204030204" pitchFamily="34" charset="0"/>
                <a:ea typeface="Calibri" panose="020F0502020204030204" pitchFamily="34" charset="0"/>
                <a:cs typeface="Calibri" panose="020F0502020204030204" pitchFamily="34" charset="0"/>
              </a:rPr>
              <a:t>Disputes information in your credit report that you believe is accurate, or</a:t>
            </a:r>
            <a:endParaRPr lang="en-US" dirty="0">
              <a:solidFill>
                <a:srgbClr val="1B1B1B"/>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800"/>
              </a:spcAft>
              <a:buSzPts val="1000"/>
              <a:buFont typeface="Arial" panose="020B0604020202020204" pitchFamily="34" charset="0"/>
              <a:buChar char="•"/>
              <a:tabLst>
                <a:tab pos="457200" algn="l"/>
              </a:tabLst>
            </a:pPr>
            <a:r>
              <a:rPr lang="en-US" dirty="0">
                <a:solidFill>
                  <a:srgbClr val="1B1B1B"/>
                </a:solidFill>
                <a:effectLst/>
                <a:latin typeface="Calibri" panose="020F0502020204030204" pitchFamily="34" charset="0"/>
                <a:ea typeface="Calibri" panose="020F0502020204030204" pitchFamily="34" charset="0"/>
                <a:cs typeface="Calibri" panose="020F0502020204030204" pitchFamily="34" charset="0"/>
              </a:rPr>
              <a:t>Tells you to lie on your applications for credit or loans.</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effectLst/>
                <a:latin typeface="Calibri" panose="020F0502020204030204" pitchFamily="34" charset="0"/>
                <a:ea typeface="Times New Roman" panose="02020603050405020304" pitchFamily="18" charset="0"/>
                <a:cs typeface="Calibri" panose="020F0502020204030204" pitchFamily="34" charset="0"/>
              </a:rPr>
              <a:t>Those are all signs of a scam. And remember — anything a credit repair company can do for you legally to dispute information on your credit report that’s incorrect or incomplete, </a:t>
            </a:r>
            <a:r>
              <a:rPr lang="en-US" dirty="0">
                <a:effectLst/>
                <a:latin typeface="Calibri" panose="020F0502020204030204" pitchFamily="34" charset="0"/>
                <a:ea typeface="Calibri" panose="020F0502020204030204" pitchFamily="34" charset="0"/>
                <a:cs typeface="Times New Roman" panose="02020603050405020304" pitchFamily="18" charset="0"/>
              </a:rPr>
              <a:t>you can do for yourself at little or no cost.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effectLst/>
                <a:ea typeface="Calibri" panose="020F0502020204030204" pitchFamily="34" charset="0"/>
                <a:cs typeface="Times New Roman" panose="02020603050405020304" pitchFamily="18" charset="0"/>
              </a:rPr>
              <a:t>For more information, please check out </a:t>
            </a:r>
            <a:r>
              <a:rPr lang="en-US" b="1" dirty="0">
                <a:effectLst/>
                <a:ea typeface="Calibri" panose="020F0502020204030204" pitchFamily="34" charset="0"/>
                <a:cs typeface="Times New Roman" panose="02020603050405020304" pitchFamily="18" charset="0"/>
              </a:rPr>
              <a:t>ftc.gov/credit</a:t>
            </a:r>
            <a:r>
              <a:rPr lang="en-US" dirty="0">
                <a:effectLst/>
                <a:ea typeface="Calibri" panose="020F0502020204030204" pitchFamily="34" charset="0"/>
                <a:cs typeface="Times New Roman" panose="02020603050405020304" pitchFamily="18" charset="0"/>
              </a:rPr>
              <a:t>, “Fixing Your Credit FAQs.</a:t>
            </a:r>
            <a:endParaRPr lang="en-US" dirty="0"/>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53A5872-CA77-4F01-89D2-5B16C08A2D3A}" type="slidenum">
              <a:rPr lang="en-US" smtClean="0"/>
              <a:t>11</a:t>
            </a:fld>
            <a:endParaRPr lang="en-US" dirty="0"/>
          </a:p>
        </p:txBody>
      </p:sp>
    </p:spTree>
    <p:extLst>
      <p:ext uri="{BB962C8B-B14F-4D97-AF65-F5344CB8AC3E}">
        <p14:creationId xmlns:p14="http://schemas.microsoft.com/office/powerpoint/2010/main" val="200588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Improving your credit takes time, but you can do it. Your first step is to fix mistakes on your credit report, and that’s what we’ve been focusing on. These steps also will help:</a:t>
            </a:r>
          </a:p>
          <a:p>
            <a:pPr marL="0" marR="0">
              <a:lnSpc>
                <a:spcPct val="107000"/>
              </a:lnSpc>
              <a:spcBef>
                <a:spcPts val="0"/>
              </a:spcBef>
              <a:spcAft>
                <a:spcPts val="800"/>
              </a:spcAft>
            </a:pPr>
            <a:endParaRPr lang="en-US" dirty="0">
              <a:effectLs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Pay your bills by the due date. You want to avoid late payments because they have a big impact on your credit. </a:t>
            </a:r>
          </a:p>
          <a:p>
            <a:pPr marL="171450" marR="0" indent="-171450">
              <a:lnSpc>
                <a:spcPct val="107000"/>
              </a:lnSpc>
              <a:spcBef>
                <a:spcPts val="0"/>
              </a:spcBef>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Pay off your debt — especially credit card debt — as quickly as you can. </a:t>
            </a:r>
          </a:p>
          <a:p>
            <a:pPr marL="171450" marR="0" indent="-171450">
              <a:lnSpc>
                <a:spcPct val="107000"/>
              </a:lnSpc>
              <a:spcBef>
                <a:spcPts val="0"/>
              </a:spcBef>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Avoid taking on new debt if possible.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a:effectLst/>
                <a:ea typeface="Calibri" panose="020F0502020204030204" pitchFamily="34" charset="0"/>
                <a:cs typeface="Times New Roman" panose="02020603050405020304" pitchFamily="18" charset="0"/>
              </a:rPr>
              <a:t>If you’re in debt and need help, look for a reputable credit counseling organization. You often can find non-profit credit counseling programs offered through credit unions, universities, military personal financial managers, and the U.S.D.A.’s Cooperative Extension Service branches. Unlike credit repair scammers, a good credit counselor will discuss your entire financial situation with you and help you create a plan. </a:t>
            </a:r>
            <a:r>
              <a:rPr lang="en-US" b="0" i="0" dirty="0">
                <a:solidFill>
                  <a:srgbClr val="1B1B1B"/>
                </a:solidFill>
                <a:effectLst/>
                <a:latin typeface="Inter"/>
              </a:rPr>
              <a:t>They won’t promise to fix all your problems or ask you to pay a lot of money before doing anything.</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b="0" i="0" dirty="0">
                <a:solidFill>
                  <a:srgbClr val="1B1B1B"/>
                </a:solidFill>
                <a:effectLst/>
                <a:latin typeface="Inter"/>
                <a:ea typeface="Calibri" panose="020F0502020204030204" pitchFamily="34" charset="0"/>
                <a:cs typeface="Times New Roman" panose="02020603050405020304" pitchFamily="18" charset="0"/>
              </a:rPr>
              <a:t>Fixing your credit takes patience, but you can be confident in knowing that t</a:t>
            </a:r>
            <a:r>
              <a:rPr lang="en-US" dirty="0">
                <a:effectLst/>
                <a:ea typeface="Calibri" panose="020F0502020204030204" pitchFamily="34" charset="0"/>
                <a:cs typeface="Times New Roman" panose="02020603050405020304" pitchFamily="18" charset="0"/>
              </a:rPr>
              <a:t>he sooner you begin working to improve your credit, the sooner you’ll see results.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3A5872-CA77-4F01-89D2-5B16C08A2D3A}" type="slidenum">
              <a:rPr lang="en-US" smtClean="0"/>
              <a:t>12</a:t>
            </a:fld>
            <a:endParaRPr lang="en-US" dirty="0"/>
          </a:p>
        </p:txBody>
      </p:sp>
    </p:spTree>
    <p:extLst>
      <p:ext uri="{BB962C8B-B14F-4D97-AF65-F5344CB8AC3E}">
        <p14:creationId xmlns:p14="http://schemas.microsoft.com/office/powerpoint/2010/main" val="881570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If you have a problem with a credit repair company, or if you spot a scam, please report it to the FTC at ReportFraud.ftc.gov or ReporteFraude.ftc.gov to report in Spanish.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This is what the site looks like when you report a scam.</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FTC uses reports to investigate and bring law enforcement cases. Reports also help the FTC know what scams to alert people about, so they can protect themselves, their friends, and family.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When you follow a few short steps at </a:t>
            </a:r>
            <a:r>
              <a:rPr lang="en-US" b="1" dirty="0">
                <a:effectLst/>
                <a:latin typeface="Calibri" panose="020F0502020204030204" pitchFamily="34" charset="0"/>
                <a:ea typeface="Calibri" panose="020F0502020204030204" pitchFamily="34" charset="0"/>
                <a:cs typeface="Times New Roman" panose="02020603050405020304" pitchFamily="18" charset="0"/>
              </a:rPr>
              <a:t>ReportFraud.ftc.gov</a:t>
            </a:r>
            <a:r>
              <a:rPr lang="en-US" dirty="0">
                <a:effectLst/>
                <a:latin typeface="Calibri" panose="020F0502020204030204" pitchFamily="34" charset="0"/>
                <a:ea typeface="Calibri" panose="020F0502020204030204" pitchFamily="34" charset="0"/>
                <a:cs typeface="Times New Roman" panose="02020603050405020304" pitchFamily="18" charset="0"/>
              </a:rPr>
              <a:t>, your report is instantly available to more than 3,000 federal, state, and local law enforcers across the country. And, once you tell the FTC what happened, you’ll get advice on what to do to recover and how to guard against fraud in the future.</a:t>
            </a:r>
          </a:p>
          <a:p>
            <a:endParaRPr lang="en-US" dirty="0"/>
          </a:p>
        </p:txBody>
      </p:sp>
      <p:sp>
        <p:nvSpPr>
          <p:cNvPr id="4" name="Slide Number Placeholder 3"/>
          <p:cNvSpPr>
            <a:spLocks noGrp="1"/>
          </p:cNvSpPr>
          <p:nvPr>
            <p:ph type="sldNum" sz="quarter" idx="5"/>
          </p:nvPr>
        </p:nvSpPr>
        <p:spPr/>
        <p:txBody>
          <a:bodyPr/>
          <a:lstStyle/>
          <a:p>
            <a:fld id="{B53A5872-CA77-4F01-89D2-5B16C08A2D3A}" type="slidenum">
              <a:rPr lang="en-US" smtClean="0"/>
              <a:t>13</a:t>
            </a:fld>
            <a:endParaRPr lang="en-US" dirty="0"/>
          </a:p>
        </p:txBody>
      </p:sp>
    </p:spTree>
    <p:extLst>
      <p:ext uri="{BB962C8B-B14F-4D97-AF65-F5344CB8AC3E}">
        <p14:creationId xmlns:p14="http://schemas.microsoft.com/office/powerpoint/2010/main" val="72163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mentioned at the start that partners are a powerful way to spread the word. Now that you’re part of our network, we hope you’ll share what you learned with people you know. Here are some other places to learn more about your credit and other consumer protection topics. And an important way to keep in touch. </a:t>
            </a:r>
          </a:p>
          <a:p>
            <a:pPr marL="342900" marR="0" lvl="0" indent="-342900">
              <a:lnSpc>
                <a:spcPct val="106000"/>
              </a:lnSpc>
              <a:spcBef>
                <a:spcPts val="0"/>
              </a:spcBef>
              <a:spcAft>
                <a:spcPts val="80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ftc.gov/credit</a:t>
            </a:r>
            <a:r>
              <a:rPr lang="en-US" sz="1100" dirty="0">
                <a:effectLst/>
                <a:latin typeface="Calibri" panose="020F0502020204030204" pitchFamily="34" charset="0"/>
                <a:ea typeface="Calibri" panose="020F0502020204030204" pitchFamily="34" charset="0"/>
                <a:cs typeface="Times New Roman" panose="02020603050405020304" pitchFamily="18" charset="0"/>
              </a:rPr>
              <a:t> — has detailed information about getting credit, credit reports and scores, sample letters for disputing errors on your credit report, and much more.</a:t>
            </a:r>
          </a:p>
          <a:p>
            <a:pPr marL="342900" marR="0" lvl="0" indent="-342900">
              <a:lnSpc>
                <a:spcPct val="106000"/>
              </a:lnSpc>
              <a:spcBef>
                <a:spcPts val="0"/>
              </a:spcBef>
              <a:spcAft>
                <a:spcPts val="80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Consumer.ftc.gov</a:t>
            </a:r>
            <a:r>
              <a:rPr lang="en-US" sz="1100" dirty="0">
                <a:effectLst/>
                <a:latin typeface="Calibri" panose="020F0502020204030204" pitchFamily="34" charset="0"/>
                <a:ea typeface="Calibri" panose="020F0502020204030204" pitchFamily="34" charset="0"/>
                <a:cs typeface="Times New Roman" panose="02020603050405020304" pitchFamily="18" charset="0"/>
              </a:rPr>
              <a:t> — has articles, videos, and graphics about a whole range of consumer protection topics.</a:t>
            </a:r>
          </a:p>
          <a:p>
            <a:pPr marL="342900" marR="0" lvl="0" indent="-342900">
              <a:lnSpc>
                <a:spcPct val="106000"/>
              </a:lnSpc>
              <a:spcBef>
                <a:spcPts val="0"/>
              </a:spcBef>
              <a:spcAft>
                <a:spcPts val="80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ftc.gov/</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ConsumerAlerts</a:t>
            </a:r>
            <a:r>
              <a:rPr lang="en-US" sz="1100" dirty="0">
                <a:effectLst/>
                <a:latin typeface="Calibri" panose="020F0502020204030204" pitchFamily="34" charset="0"/>
                <a:ea typeface="Calibri" panose="020F0502020204030204" pitchFamily="34" charset="0"/>
                <a:cs typeface="Times New Roman" panose="02020603050405020304" pitchFamily="18" charset="0"/>
              </a:rPr>
              <a:t> — is the best way to keep up with the latest from the FTC, including the top scams it sees. Sign up to get alerts and keep in touch!</a:t>
            </a:r>
          </a:p>
          <a:p>
            <a:pPr marL="342900" marR="0" lvl="0" indent="-342900">
              <a:lnSpc>
                <a:spcPct val="106000"/>
              </a:lnSpc>
              <a:spcBef>
                <a:spcPts val="0"/>
              </a:spcBef>
              <a:spcAft>
                <a:spcPts val="80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ftc.gov/</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bulkorder</a:t>
            </a:r>
            <a:r>
              <a:rPr lang="en-US" sz="1100" dirty="0">
                <a:effectLst/>
                <a:latin typeface="Calibri" panose="020F0502020204030204" pitchFamily="34" charset="0"/>
                <a:ea typeface="Calibri" panose="020F0502020204030204" pitchFamily="34" charset="0"/>
                <a:cs typeface="Times New Roman" panose="02020603050405020304" pitchFamily="18" charset="0"/>
              </a:rPr>
              <a:t> — is where you can order printed materials, for free, in English and Spanish. The FTC will ship them to you for free. We hope you’ll order early and often.</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It’s worth repeating that all of the FTC’s consumer resources are also available in Spanish online and in print. I hope you’ll share these resources in your communities. Thanks so much for your time and attention.</a:t>
            </a:r>
          </a:p>
          <a:p>
            <a:endParaRPr lang="en-US" dirty="0"/>
          </a:p>
        </p:txBody>
      </p:sp>
      <p:sp>
        <p:nvSpPr>
          <p:cNvPr id="4" name="Slide Number Placeholder 3"/>
          <p:cNvSpPr>
            <a:spLocks noGrp="1"/>
          </p:cNvSpPr>
          <p:nvPr>
            <p:ph type="sldNum" sz="quarter" idx="5"/>
          </p:nvPr>
        </p:nvSpPr>
        <p:spPr/>
        <p:txBody>
          <a:bodyPr/>
          <a:lstStyle/>
          <a:p>
            <a:fld id="{B53A5872-CA77-4F01-89D2-5B16C08A2D3A}" type="slidenum">
              <a:rPr lang="en-US" smtClean="0"/>
              <a:t>14</a:t>
            </a:fld>
            <a:endParaRPr lang="en-US" dirty="0"/>
          </a:p>
        </p:txBody>
      </p:sp>
    </p:spTree>
    <p:extLst>
      <p:ext uri="{BB962C8B-B14F-4D97-AF65-F5344CB8AC3E}">
        <p14:creationId xmlns:p14="http://schemas.microsoft.com/office/powerpoint/2010/main" val="3023214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kern="1200" dirty="0">
                <a:solidFill>
                  <a:schemeClr val="tx1"/>
                </a:solidFill>
                <a:effectLst/>
                <a:latin typeface="+mn-lt"/>
                <a:ea typeface="+mn-ea"/>
                <a:cs typeface="+mn-cs"/>
              </a:rPr>
              <a:t>Are there any questions?</a:t>
            </a:r>
          </a:p>
        </p:txBody>
      </p:sp>
      <p:sp>
        <p:nvSpPr>
          <p:cNvPr id="4" name="Slide Number Placeholder 3"/>
          <p:cNvSpPr>
            <a:spLocks noGrp="1"/>
          </p:cNvSpPr>
          <p:nvPr>
            <p:ph type="sldNum" sz="quarter" idx="10"/>
          </p:nvPr>
        </p:nvSpPr>
        <p:spPr/>
        <p:txBody>
          <a:bodyPr/>
          <a:lstStyle/>
          <a:p>
            <a:fld id="{B53A5872-CA77-4F01-89D2-5B16C08A2D3A}" type="slidenum">
              <a:rPr lang="en-US" smtClean="0"/>
              <a:t>15</a:t>
            </a:fld>
            <a:endParaRPr lang="en-US" dirty="0"/>
          </a:p>
        </p:txBody>
      </p:sp>
    </p:spTree>
    <p:extLst>
      <p:ext uri="{BB962C8B-B14F-4D97-AF65-F5344CB8AC3E}">
        <p14:creationId xmlns:p14="http://schemas.microsoft.com/office/powerpoint/2010/main" val="1622556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Thanks again for your time today. </a:t>
            </a:r>
            <a:endParaRPr lang="en-US" dirty="0"/>
          </a:p>
        </p:txBody>
      </p:sp>
      <p:sp>
        <p:nvSpPr>
          <p:cNvPr id="4" name="Slide Number Placeholder 3"/>
          <p:cNvSpPr>
            <a:spLocks noGrp="1"/>
          </p:cNvSpPr>
          <p:nvPr>
            <p:ph type="sldNum" sz="quarter" idx="10"/>
          </p:nvPr>
        </p:nvSpPr>
        <p:spPr/>
        <p:txBody>
          <a:bodyPr/>
          <a:lstStyle/>
          <a:p>
            <a:fld id="{B53A5872-CA77-4F01-89D2-5B16C08A2D3A}" type="slidenum">
              <a:rPr lang="en-US" smtClean="0"/>
              <a:t>16</a:t>
            </a:fld>
            <a:endParaRPr lang="en-US" dirty="0"/>
          </a:p>
        </p:txBody>
      </p:sp>
    </p:spTree>
    <p:extLst>
      <p:ext uri="{BB962C8B-B14F-4D97-AF65-F5344CB8AC3E}">
        <p14:creationId xmlns:p14="http://schemas.microsoft.com/office/powerpoint/2010/main" val="21875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First, let me tell you a little bit about the FTC. As the nation’s consumer protection agency, the FTC works to stop fraud, deception, and unfair business practices. This is done in several different ways.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Through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enforcement</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FTC does investigations, sues companies and people that break the law, and tries to get money back to people whenever possible.</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Many of those cases are based on the reports the FTC gets from people just like you, who talk about the scams and dishonest practices they see – even if they don’t lose money. </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Through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education and outreach</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FTC tells people about their rights and businesses about their responsibilities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 print, online, and in person (or virtually), the FTC shares how to spot and avoid scams, how to report them, and how talking about a scam – with anyone – helps protect not just yourself but also your network. </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Finally, the FTC can’t do it alone. By working with groups from libraries and community advocates to state and federal agencies, the FTC tries to amplify the message and reach a broader audience.</a:t>
            </a:r>
          </a:p>
          <a:p>
            <a:pPr marL="457200" marR="0" lvl="1" indent="0">
              <a:lnSpc>
                <a:spcPct val="107000"/>
              </a:lnSpc>
              <a:spcBef>
                <a:spcPts val="0"/>
              </a:spcBef>
              <a:spcAft>
                <a:spcPts val="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3A5872-CA77-4F01-89D2-5B16C08A2D3A}" type="slidenum">
              <a:rPr lang="en-US" smtClean="0"/>
              <a:t>2</a:t>
            </a:fld>
            <a:endParaRPr lang="en-US" dirty="0"/>
          </a:p>
        </p:txBody>
      </p:sp>
    </p:spTree>
    <p:extLst>
      <p:ext uri="{BB962C8B-B14F-4D97-AF65-F5344CB8AC3E}">
        <p14:creationId xmlns:p14="http://schemas.microsoft.com/office/powerpoint/2010/main" val="314243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Today, we’re talking about your credit report and why it’s important. We’ll talk about how to get your report for free, review it, and fix any mistakes you find. We’ll touch on the difference between a credit report and a credit score. We’ll also talk about scammers, including the ones who promise to quickly boost your credit, but instead just take your money. We’ll wind up with ways to take control of your credit. I’d like to leave time for your questions too, so let’s get started.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53A5872-CA77-4F01-89D2-5B16C08A2D3A}" type="slidenum">
              <a:rPr lang="en-US" smtClean="0"/>
              <a:t>3</a:t>
            </a:fld>
            <a:endParaRPr lang="en-US" dirty="0"/>
          </a:p>
        </p:txBody>
      </p:sp>
    </p:spTree>
    <p:extLst>
      <p:ext uri="{BB962C8B-B14F-4D97-AF65-F5344CB8AC3E}">
        <p14:creationId xmlns:p14="http://schemas.microsoft.com/office/powerpoint/2010/main" val="2633383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When people talk about your credit, they usually mean your credit history. Your credit history describes how you use money: things like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many credit cards and loans you have, and whether you pay your bills on time.</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Credit bureaus — like Equifax, Experian, and TransUnion — collect this information into your credit report. Businesses pay the credit bureaus to use this information to help decide if they want to do business with you — and on what terms. For example, lenders use it to decide what interest rate to charge you. So, your credit affects not just WHETHER you’ll get a loan, but what you’ll pay for it. Others who might look at your credit history include landlords, insurance companies, and potential employers.</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If businesses see that you always pay your bills on time and never take on more debt than you can pay back, they’ll usually feel more confident about working with you. That’s why your credit history can make a big difference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you </a:t>
            </a:r>
            <a:r>
              <a:rPr lang="en-US" dirty="0">
                <a:effectLst/>
                <a:latin typeface="Calibri" panose="020F0502020204030204" pitchFamily="34" charset="0"/>
                <a:ea typeface="Calibri" panose="020F0502020204030204" pitchFamily="34" charset="0"/>
                <a:cs typeface="Times New Roman" panose="02020603050405020304" pitchFamily="18" charset="0"/>
              </a:rPr>
              <a:t>do things like try to get a loan, a car, housing, a job, insurance, and more.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3A5872-CA77-4F01-89D2-5B16C08A2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7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Segoe UI" panose="020B0502040204020203" pitchFamily="34" charset="0"/>
              </a:rPr>
              <a:t>Your credit report summarizes your credit history. Because it affects so many things in your life, it’s important to find out what it says and make sure that it’s correct. If there are mistakes, you’ll want to fix them.</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To start with, get your free credit report. By law, you can get a free copy of your credit report every year from each of the three major credit bureaus — Equifax, Experian, and TransUnion. </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To get your report, visit AnnualCreditReport.com or call 1-877-322-8228. AnnualCreditReport.com is the only site where the report is REALLY free, and where it’s your legal right to get your report. Other sites may charge you money. There may also be fake sites set up to steal your personal information.</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At AnnualCreditReport.com, you’ll fill out an online form with your name, birth date, and Social Security number. They’ll ask you some questions to make sure it’s you, and then </a:t>
            </a:r>
            <a:r>
              <a:rPr lang="en-US" sz="2800" b="0" i="0" dirty="0">
                <a:solidFill>
                  <a:srgbClr val="000000"/>
                </a:solidFill>
                <a:effectLst/>
                <a:latin typeface="Arial" panose="020B0604020202020204" pitchFamily="34" charset="0"/>
              </a:rPr>
              <a:t>you’ll get your credit report. </a:t>
            </a:r>
            <a:endParaRPr lang="en-US" b="1" dirty="0"/>
          </a:p>
        </p:txBody>
      </p:sp>
      <p:sp>
        <p:nvSpPr>
          <p:cNvPr id="4" name="Slide Number Placeholder 3"/>
          <p:cNvSpPr>
            <a:spLocks noGrp="1"/>
          </p:cNvSpPr>
          <p:nvPr>
            <p:ph type="sldNum" sz="quarter" idx="5"/>
          </p:nvPr>
        </p:nvSpPr>
        <p:spPr/>
        <p:txBody>
          <a:bodyPr/>
          <a:lstStyle/>
          <a:p>
            <a:fld id="{B53A5872-CA77-4F01-89D2-5B16C08A2D3A}" type="slidenum">
              <a:rPr lang="en-US" smtClean="0"/>
              <a:t>5</a:t>
            </a:fld>
            <a:endParaRPr lang="en-US" dirty="0"/>
          </a:p>
        </p:txBody>
      </p:sp>
    </p:spTree>
    <p:extLst>
      <p:ext uri="{BB962C8B-B14F-4D97-AF65-F5344CB8AC3E}">
        <p14:creationId xmlns:p14="http://schemas.microsoft.com/office/powerpoint/2010/main" val="11257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125"/>
              </a:spcAft>
              <a:buClrTx/>
              <a:buSzTx/>
              <a:buFontTx/>
              <a:buNone/>
              <a:tabLst/>
              <a:defRPr/>
            </a:pPr>
            <a:r>
              <a:rPr lang="en-US" dirty="0">
                <a:solidFill>
                  <a:srgbClr val="000000"/>
                </a:solidFill>
                <a:effectLst/>
                <a:latin typeface="Calibri" panose="020F0502020204030204" pitchFamily="34" charset="0"/>
                <a:ea typeface="Times New Roman" panose="02020603050405020304" pitchFamily="18" charset="0"/>
              </a:rPr>
              <a:t>A quick note about credit scores. Your credit score is based on the information in your credit report. Sometimes businesses use your credit score to quickly predict how likely you are to repay a loan and pay your bills on time. Different credit bureaus use different models to calculate it, so your score can vary. But it’s usually a number somewhere between 300 and 850. </a:t>
            </a:r>
          </a:p>
          <a:p>
            <a:pPr marL="0" marR="0" lvl="0" indent="0" algn="l" defTabSz="914400" rtl="0" eaLnBrk="1" fontAlgn="auto" latinLnBrk="0" hangingPunct="1">
              <a:lnSpc>
                <a:spcPct val="100000"/>
              </a:lnSpc>
              <a:spcBef>
                <a:spcPts val="0"/>
              </a:spcBef>
              <a:spcAft>
                <a:spcPts val="1125"/>
              </a:spcAft>
              <a:buClrTx/>
              <a:buSzTx/>
              <a:buFontTx/>
              <a:buNone/>
              <a:tabLst/>
              <a:defRPr/>
            </a:pPr>
            <a:endPar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125"/>
              </a:spcAft>
              <a:buClrTx/>
              <a:buSzTx/>
              <a:buFontTx/>
              <a:buNone/>
              <a:tabLst/>
              <a:defRPr/>
            </a:pPr>
            <a:r>
              <a:rPr lang="en-US" dirty="0">
                <a:effectLst/>
                <a:latin typeface="Calibri" panose="020F0502020204030204" pitchFamily="34" charset="0"/>
                <a:ea typeface="Times New Roman" panose="02020603050405020304" pitchFamily="18" charset="0"/>
                <a:cs typeface="Calibri" panose="020F0502020204030204" pitchFamily="34" charset="0"/>
              </a:rPr>
              <a:t>It might be interesting to know your score, but when it comes to reviewing your credit history and fixing mistakes or problems, you’re better off focusing on your credit report. Also, u</a:t>
            </a:r>
            <a:r>
              <a:rPr lang="en-US" dirty="0">
                <a:solidFill>
                  <a:srgbClr val="000000"/>
                </a:solidFill>
                <a:effectLst/>
                <a:latin typeface="Calibri" panose="020F0502020204030204" pitchFamily="34" charset="0"/>
                <a:ea typeface="Times New Roman" panose="02020603050405020304" pitchFamily="18" charset="0"/>
              </a:rPr>
              <a:t>nlike </a:t>
            </a:r>
            <a:r>
              <a:rPr lang="en-US" dirty="0">
                <a:effectLst/>
                <a:latin typeface="Calibri" panose="020F0502020204030204" pitchFamily="34" charset="0"/>
                <a:ea typeface="Times New Roman" panose="02020603050405020304" pitchFamily="18" charset="0"/>
                <a:cs typeface="Calibri" panose="020F0502020204030204" pitchFamily="34" charset="0"/>
              </a:rPr>
              <a:t>your credit report, there’s no free annual credit score required by law. Some companies you do business with might give you free credit scores. Others may give you a free credit score if you sign up for their paid credit monitoring service. </a:t>
            </a:r>
          </a:p>
          <a:p>
            <a:pPr marL="0" marR="0" lvl="0" indent="0" algn="l" defTabSz="914400" rtl="0" eaLnBrk="1" fontAlgn="auto" latinLnBrk="0" hangingPunct="1">
              <a:lnSpc>
                <a:spcPct val="100000"/>
              </a:lnSpc>
              <a:spcBef>
                <a:spcPts val="0"/>
              </a:spcBef>
              <a:spcAft>
                <a:spcPts val="1125"/>
              </a:spcAft>
              <a:buClrTx/>
              <a:buSzTx/>
              <a:buFontTx/>
              <a:buNone/>
              <a:tabLst/>
              <a:defRPr/>
            </a:pP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125"/>
              </a:spcAft>
              <a:buClrTx/>
              <a:buSzTx/>
              <a:buFontTx/>
              <a:buNone/>
              <a:tabLst/>
              <a:defRPr/>
            </a:pPr>
            <a:r>
              <a:rPr lang="en-US" dirty="0">
                <a:effectLst/>
                <a:latin typeface="Calibri" panose="020F0502020204030204" pitchFamily="34" charset="0"/>
                <a:ea typeface="Times New Roman" panose="02020603050405020304" pitchFamily="18" charset="0"/>
                <a:cs typeface="Calibri" panose="020F0502020204030204" pitchFamily="34" charset="0"/>
              </a:rPr>
              <a:t>Before you pay any money to get your credit score, </a:t>
            </a:r>
            <a:r>
              <a:rPr lang="en-US" altLang="en-US" dirty="0"/>
              <a:t>be sure you know what you’re paying for. And a</a:t>
            </a:r>
            <a:r>
              <a:rPr lang="en-US" dirty="0">
                <a:effectLst/>
                <a:latin typeface="Calibri" panose="020F0502020204030204" pitchFamily="34" charset="0"/>
                <a:ea typeface="Times New Roman" panose="02020603050405020304" pitchFamily="18" charset="0"/>
                <a:cs typeface="Calibri" panose="020F0502020204030204" pitchFamily="34" charset="0"/>
              </a:rPr>
              <a:t>sk yourself if you even need to see it. Only you can answer that.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3A5872-CA77-4F01-89D2-5B16C08A2D3A}" type="slidenum">
              <a:rPr lang="en-US" smtClean="0"/>
              <a:t>6</a:t>
            </a:fld>
            <a:endParaRPr lang="en-US" dirty="0"/>
          </a:p>
        </p:txBody>
      </p:sp>
    </p:spTree>
    <p:extLst>
      <p:ext uri="{BB962C8B-B14F-4D97-AF65-F5344CB8AC3E}">
        <p14:creationId xmlns:p14="http://schemas.microsoft.com/office/powerpoint/2010/main" val="424027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Once you have your credit report, check to make sure the information is accurate, complete, and up to date. </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Here, you’re looking for possible mistakes. Do they </a:t>
            </a:r>
            <a:r>
              <a:rPr lang="en-US" dirty="0"/>
              <a:t>have the right name and address listed? Make sure they have the right information about how you pay your bills, </a:t>
            </a:r>
            <a:r>
              <a:rPr lang="en-US" dirty="0">
                <a:effectLst/>
                <a:latin typeface="Calibri" panose="020F0502020204030204" pitchFamily="34" charset="0"/>
                <a:ea typeface="Calibri" panose="020F0502020204030204" pitchFamily="34" charset="0"/>
                <a:cs typeface="Times New Roman" panose="02020603050405020304" pitchFamily="18" charset="0"/>
              </a:rPr>
              <a:t>like if a company didn’t credit you for a payment you made. You’re also looking for signs of possible identity theft. For example, if you see accounts on your report that you never opened, or credit inquiries by companies where you never applied for credit.</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Go through each section of your report and note any mistakes you find.</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One thing to remember: Sometimes one credit bureau will have slightly different information from the others. So, make sure you review your credit reports at all three nationwide credit bureaus, especially if you’re about to apply for a loan for a big purchase like a house or a car, or if you’re about to buy insurance or apply for a job. Otherwise, consider how often you feel like you need to check all three.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3A5872-CA77-4F01-89D2-5B16C08A2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330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if you spot a mistake on your credit report? Maybe it’s a mistake in your name or address, or an unpaid debt that’s been on your credit report for more than seven years. That, by the way, is the limit for most negative information on your credit report. If you find mistakes on your report, you can take steps to fix them.</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Both the credit bureau and the company that supplied the incorrect information have to correct information that’s wrong or incomplete in your report. And they have to do it for free. To correct mistakes in your report, contact the credit bureau and the business that reported the inaccurate information. Tell them you want to dispute that information in your report.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the credit bureaus, dispute mistakes with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each</a:t>
            </a:r>
            <a:r>
              <a:rPr lang="en-US" sz="1100" dirty="0">
                <a:effectLst/>
                <a:latin typeface="Calibri" panose="020F0502020204030204" pitchFamily="34" charset="0"/>
                <a:ea typeface="Calibri" panose="020F0502020204030204" pitchFamily="34" charset="0"/>
                <a:cs typeface="Times New Roman" panose="02020603050405020304" pitchFamily="18" charset="0"/>
              </a:rPr>
              <a:t> credit bureau that has the mistake. Do that by mail, phone, or online. Explain to them what you think is wrong. If you need to, send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copies</a:t>
            </a:r>
            <a:r>
              <a:rPr lang="en-US" sz="1100" dirty="0">
                <a:effectLst/>
                <a:latin typeface="Calibri" panose="020F0502020204030204" pitchFamily="34" charset="0"/>
                <a:ea typeface="Calibri" panose="020F0502020204030204" pitchFamily="34" charset="0"/>
                <a:cs typeface="Times New Roman" panose="02020603050405020304" pitchFamily="18" charset="0"/>
              </a:rPr>
              <a:t> of documents that support your dispute, but keep your original documents. No matter how you file your dispute, the credit bureau has 30 days to investigate it, and has to give you the results in writing.</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 learn more about how to dispute errors on your credit report, visit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ftc.gov/credit</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There, you’ll find credit bureau contact information, sample letters, and more.</a:t>
            </a:r>
          </a:p>
          <a:p>
            <a:endParaRPr lang="en-US" dirty="0"/>
          </a:p>
        </p:txBody>
      </p:sp>
      <p:sp>
        <p:nvSpPr>
          <p:cNvPr id="4" name="Slide Number Placeholder 3"/>
          <p:cNvSpPr>
            <a:spLocks noGrp="1"/>
          </p:cNvSpPr>
          <p:nvPr>
            <p:ph type="sldNum" sz="quarter" idx="5"/>
          </p:nvPr>
        </p:nvSpPr>
        <p:spPr/>
        <p:txBody>
          <a:bodyPr/>
          <a:lstStyle/>
          <a:p>
            <a:fld id="{B53A5872-CA77-4F01-89D2-5B16C08A2D3A}" type="slidenum">
              <a:rPr lang="en-US" smtClean="0"/>
              <a:t>8</a:t>
            </a:fld>
            <a:endParaRPr lang="en-US" dirty="0"/>
          </a:p>
        </p:txBody>
      </p:sp>
    </p:spTree>
    <p:extLst>
      <p:ext uri="{BB962C8B-B14F-4D97-AF65-F5344CB8AC3E}">
        <p14:creationId xmlns:p14="http://schemas.microsoft.com/office/powerpoint/2010/main" val="125313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There’s</a:t>
            </a:r>
            <a:r>
              <a:rPr lang="en-US" dirty="0">
                <a:effectLst/>
                <a:latin typeface="Calibri" panose="020F0502020204030204" pitchFamily="34" charset="0"/>
                <a:ea typeface="Calibri" panose="020F0502020204030204" pitchFamily="34" charset="0"/>
                <a:cs typeface="Calibri" panose="020F0502020204030204" pitchFamily="34" charset="0"/>
              </a:rPr>
              <a:t> a different process to follow if you think that inaccurate information on your credit report is due to identity theft. I</a:t>
            </a:r>
            <a:r>
              <a:rPr lang="en-US" dirty="0">
                <a:effectLst/>
                <a:latin typeface="Calibri" panose="020F0502020204030204" pitchFamily="34" charset="0"/>
                <a:ea typeface="Calibri" panose="020F0502020204030204" pitchFamily="34" charset="0"/>
                <a:cs typeface="Times New Roman" panose="02020603050405020304" pitchFamily="18" charset="0"/>
              </a:rPr>
              <a:t>f you see accounts on your report that you never opened or credit inquiries by companies where you never applied for credit, these may be signs of identity theft.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effectLst/>
                <a:latin typeface="Calibri" panose="020F0502020204030204" pitchFamily="34" charset="0"/>
                <a:ea typeface="Calibri" panose="020F0502020204030204" pitchFamily="34" charset="0"/>
                <a:cs typeface="Calibri" panose="020F0502020204030204" pitchFamily="34" charset="0"/>
              </a:rPr>
              <a:t>Visit </a:t>
            </a:r>
            <a:r>
              <a:rPr lang="en-US" b="1" dirty="0">
                <a:effectLst/>
                <a:latin typeface="Calibri" panose="020F0502020204030204" pitchFamily="34" charset="0"/>
                <a:ea typeface="Calibri" panose="020F0502020204030204" pitchFamily="34" charset="0"/>
                <a:cs typeface="Calibri" panose="020F0502020204030204" pitchFamily="34" charset="0"/>
              </a:rPr>
              <a:t>IdentityTheft.gov </a:t>
            </a:r>
            <a:r>
              <a:rPr lang="en-US" dirty="0">
                <a:effectLst/>
                <a:latin typeface="Calibri" panose="020F0502020204030204" pitchFamily="34" charset="0"/>
                <a:ea typeface="Calibri" panose="020F0502020204030204" pitchFamily="34" charset="0"/>
                <a:cs typeface="Calibri" panose="020F0502020204030204" pitchFamily="34" charset="0"/>
              </a:rPr>
              <a:t>to report the identity theft and get an FTC Identity Theft Report. IdentityTheft.gov will walk you through the next steps of sending your Identity Theft Report to the credit bureaus and contacting the businesses where the identity theft occurred. </a:t>
            </a:r>
            <a:r>
              <a:rPr lang="en-US" b="0" i="0" dirty="0">
                <a:solidFill>
                  <a:srgbClr val="8F8476"/>
                </a:solidFill>
                <a:effectLst/>
                <a:latin typeface="ProximaNova-Regular"/>
                <a:ea typeface="Calibri" panose="020F0502020204030204" pitchFamily="34" charset="0"/>
                <a:cs typeface="Calibri" panose="020F0502020204030204" pitchFamily="34" charset="0"/>
              </a:rPr>
              <a:t>You’ll also get a</a:t>
            </a:r>
            <a:r>
              <a:rPr lang="en-US" b="0" i="0" dirty="0">
                <a:solidFill>
                  <a:srgbClr val="8F8476"/>
                </a:solidFill>
                <a:effectLst/>
                <a:latin typeface="ProximaNova-Regular"/>
              </a:rPr>
              <a:t> personal recovery plan.</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Remember that you can only use Identity Theft Reports for debts that result from identity theft. Filing an Identity Theft Report to block information about debts that you really do owe is against the law.</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3A5872-CA77-4F01-89D2-5B16C08A2D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230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Money Matters: How to Spot, Avoid, and Report Scams">
            <a:extLst>
              <a:ext uri="{FF2B5EF4-FFF2-40B4-BE49-F238E27FC236}">
                <a16:creationId xmlns:a16="http://schemas.microsoft.com/office/drawing/2014/main" id="{9E73A144-B0F9-420C-8B7A-6A320C0009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sp>
        <p:nvSpPr>
          <p:cNvPr id="12" name="Text Placeholder 11"/>
          <p:cNvSpPr>
            <a:spLocks noGrp="1"/>
          </p:cNvSpPr>
          <p:nvPr>
            <p:ph type="body" sz="quarter" idx="11" hasCustomPrompt="1"/>
          </p:nvPr>
        </p:nvSpPr>
        <p:spPr>
          <a:xfrm>
            <a:off x="4968072" y="5047329"/>
            <a:ext cx="4014129" cy="367992"/>
          </a:xfrm>
        </p:spPr>
        <p:txBody>
          <a:bodyPr anchor="ctr">
            <a:normAutofit/>
          </a:bodyPr>
          <a:lstStyle>
            <a:lvl1pPr marL="0" indent="0" algn="l">
              <a:lnSpc>
                <a:spcPct val="100000"/>
              </a:lnSpc>
              <a:spcBef>
                <a:spcPts val="0"/>
              </a:spcBef>
              <a:buNone/>
              <a:defRPr sz="1600" b="1" baseline="0">
                <a:solidFill>
                  <a:schemeClr val="tx1"/>
                </a:solidFill>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Name  |  Date  </a:t>
            </a:r>
          </a:p>
        </p:txBody>
      </p:sp>
      <p:sp>
        <p:nvSpPr>
          <p:cNvPr id="2" name="Title 1">
            <a:extLst>
              <a:ext uri="{FF2B5EF4-FFF2-40B4-BE49-F238E27FC236}">
                <a16:creationId xmlns:a16="http://schemas.microsoft.com/office/drawing/2014/main" id="{7274D8DD-F021-46ED-96A6-06BAE518052F}"/>
              </a:ext>
            </a:extLst>
          </p:cNvPr>
          <p:cNvSpPr>
            <a:spLocks noGrp="1"/>
          </p:cNvSpPr>
          <p:nvPr>
            <p:ph type="title"/>
          </p:nvPr>
        </p:nvSpPr>
        <p:spPr>
          <a:xfrm>
            <a:off x="4968072" y="2639025"/>
            <a:ext cx="4999893" cy="2244474"/>
          </a:xfrm>
        </p:spPr>
        <p:txBody>
          <a:bodyPr>
            <a:noAutofit/>
          </a:bodyPr>
          <a:lstStyle>
            <a:lvl1pPr algn="l">
              <a:defRPr sz="5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3675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63742"/>
            <a:ext cx="10515600" cy="2852737"/>
          </a:xfrm>
        </p:spPr>
        <p:txBody>
          <a:bodyPr anchor="ctr">
            <a:normAutofit/>
          </a:bodyPr>
          <a:lstStyle>
            <a:lvl1pPr algn="ctr">
              <a:lnSpc>
                <a:spcPct val="100000"/>
              </a:lnSpc>
              <a:defRPr sz="7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752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1C355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63742"/>
            <a:ext cx="10515600" cy="2852737"/>
          </a:xfrm>
        </p:spPr>
        <p:txBody>
          <a:bodyPr anchor="ctr">
            <a:normAutofit/>
          </a:bodyPr>
          <a:lstStyle>
            <a:lvl1pPr algn="ctr">
              <a:lnSpc>
                <a:spcPct val="100000"/>
              </a:lnSpc>
              <a:defRPr sz="7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4" name="Graphic 3" descr="Money Matters: How to Spot, Avoid, and Report Scams">
            <a:extLst>
              <a:ext uri="{FF2B5EF4-FFF2-40B4-BE49-F238E27FC236}">
                <a16:creationId xmlns:a16="http://schemas.microsoft.com/office/drawing/2014/main" id="{20049B4D-E1BF-48D5-AE0D-0FE904C445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4681" y="4884179"/>
            <a:ext cx="4552950" cy="847725"/>
          </a:xfrm>
          <a:prstGeom prst="rect">
            <a:avLst/>
          </a:prstGeom>
        </p:spPr>
      </p:pic>
      <p:pic>
        <p:nvPicPr>
          <p:cNvPr id="6" name="Picture 5" descr="Federal Trade Commission">
            <a:extLst>
              <a:ext uri="{FF2B5EF4-FFF2-40B4-BE49-F238E27FC236}">
                <a16:creationId xmlns:a16="http://schemas.microsoft.com/office/drawing/2014/main" id="{1D0B6EDF-AE15-45DA-9036-5EF1CAB3C1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71514" y="4817502"/>
            <a:ext cx="2955804" cy="914402"/>
          </a:xfrm>
          <a:prstGeom prst="rect">
            <a:avLst/>
          </a:prstGeom>
        </p:spPr>
      </p:pic>
    </p:spTree>
    <p:extLst>
      <p:ext uri="{BB962C8B-B14F-4D97-AF65-F5344CB8AC3E}">
        <p14:creationId xmlns:p14="http://schemas.microsoft.com/office/powerpoint/2010/main" val="386342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2">
            <a:extLst>
              <a:ext uri="{FF2B5EF4-FFF2-40B4-BE49-F238E27FC236}">
                <a16:creationId xmlns:a16="http://schemas.microsoft.com/office/drawing/2014/main" id="{1DDCD20A-CADD-4C81-8F29-21F5408F56DE}"/>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64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4" name="Graphic 3" descr="Hello icon">
            <a:extLst>
              <a:ext uri="{FF2B5EF4-FFF2-40B4-BE49-F238E27FC236}">
                <a16:creationId xmlns:a16="http://schemas.microsoft.com/office/drawing/2014/main" id="{C1F3AC3A-50B5-4C31-B259-D00AB3E8A9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25098" y="3071603"/>
            <a:ext cx="1888308" cy="1610929"/>
          </a:xfrm>
          <a:prstGeom prst="rect">
            <a:avLst/>
          </a:prstGeom>
        </p:spPr>
      </p:pic>
      <p:sp>
        <p:nvSpPr>
          <p:cNvPr id="7" name="Text Placeholder 2">
            <a:extLst>
              <a:ext uri="{FF2B5EF4-FFF2-40B4-BE49-F238E27FC236}">
                <a16:creationId xmlns:a16="http://schemas.microsoft.com/office/drawing/2014/main" id="{3CC7D873-AFEA-49D8-A968-997F7223853B}"/>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37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17F45210-2D91-43E1-A5A4-810A7F1B913D}"/>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descr="Credit icon">
            <a:extLst>
              <a:ext uri="{FF2B5EF4-FFF2-40B4-BE49-F238E27FC236}">
                <a16:creationId xmlns:a16="http://schemas.microsoft.com/office/drawing/2014/main" id="{DEAA180A-8B8B-4F38-B0F9-7899CCEF72BD}"/>
              </a:ext>
            </a:extLst>
          </p:cNvPr>
          <p:cNvGrpSpPr/>
          <p:nvPr userDrawn="1"/>
        </p:nvGrpSpPr>
        <p:grpSpPr>
          <a:xfrm>
            <a:off x="1733965" y="2783288"/>
            <a:ext cx="1536805" cy="1986424"/>
            <a:chOff x="1733965" y="2783288"/>
            <a:chExt cx="1536805" cy="1986424"/>
          </a:xfrm>
        </p:grpSpPr>
        <p:sp>
          <p:nvSpPr>
            <p:cNvPr id="7" name="Freeform: Shape 6">
              <a:extLst>
                <a:ext uri="{FF2B5EF4-FFF2-40B4-BE49-F238E27FC236}">
                  <a16:creationId xmlns:a16="http://schemas.microsoft.com/office/drawing/2014/main" id="{87F25EA9-E1AB-492E-A075-33CE0200B195}"/>
                </a:ext>
              </a:extLst>
            </p:cNvPr>
            <p:cNvSpPr/>
            <p:nvPr/>
          </p:nvSpPr>
          <p:spPr>
            <a:xfrm>
              <a:off x="1733965" y="2783288"/>
              <a:ext cx="1536805" cy="1986424"/>
            </a:xfrm>
            <a:custGeom>
              <a:avLst/>
              <a:gdLst>
                <a:gd name="connsiteX0" fmla="*/ 0 w 1536805"/>
                <a:gd name="connsiteY0" fmla="*/ 0 h 1986424"/>
                <a:gd name="connsiteX1" fmla="*/ 1536806 w 1536805"/>
                <a:gd name="connsiteY1" fmla="*/ 0 h 1986424"/>
                <a:gd name="connsiteX2" fmla="*/ 1536806 w 1536805"/>
                <a:gd name="connsiteY2" fmla="*/ 1986424 h 1986424"/>
                <a:gd name="connsiteX3" fmla="*/ 0 w 1536805"/>
                <a:gd name="connsiteY3" fmla="*/ 1986424 h 1986424"/>
              </a:gdLst>
              <a:ahLst/>
              <a:cxnLst>
                <a:cxn ang="0">
                  <a:pos x="connsiteX0" y="connsiteY0"/>
                </a:cxn>
                <a:cxn ang="0">
                  <a:pos x="connsiteX1" y="connsiteY1"/>
                </a:cxn>
                <a:cxn ang="0">
                  <a:pos x="connsiteX2" y="connsiteY2"/>
                </a:cxn>
                <a:cxn ang="0">
                  <a:pos x="connsiteX3" y="connsiteY3"/>
                </a:cxn>
              </a:cxnLst>
              <a:rect l="l" t="t" r="r" b="b"/>
              <a:pathLst>
                <a:path w="1536805" h="1986424">
                  <a:moveTo>
                    <a:pt x="0" y="0"/>
                  </a:moveTo>
                  <a:lnTo>
                    <a:pt x="1536806" y="0"/>
                  </a:lnTo>
                  <a:lnTo>
                    <a:pt x="1536806" y="1986424"/>
                  </a:lnTo>
                  <a:lnTo>
                    <a:pt x="0" y="1986424"/>
                  </a:lnTo>
                  <a:close/>
                </a:path>
              </a:pathLst>
            </a:custGeom>
            <a:solidFill>
              <a:srgbClr val="C0C7E5"/>
            </a:solidFill>
            <a:ln w="28575" cap="flat">
              <a:solidFill>
                <a:schemeClr val="bg1"/>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EC4E96F-5859-4BEF-948D-C92D66DC349D}"/>
                </a:ext>
              </a:extLst>
            </p:cNvPr>
            <p:cNvSpPr/>
            <p:nvPr/>
          </p:nvSpPr>
          <p:spPr>
            <a:xfrm>
              <a:off x="1874371" y="3376401"/>
              <a:ext cx="1255995" cy="680600"/>
            </a:xfrm>
            <a:custGeom>
              <a:avLst/>
              <a:gdLst>
                <a:gd name="connsiteX0" fmla="*/ 0 w 1255995"/>
                <a:gd name="connsiteY0" fmla="*/ 0 h 680600"/>
                <a:gd name="connsiteX1" fmla="*/ 1255995 w 1255995"/>
                <a:gd name="connsiteY1" fmla="*/ 0 h 680600"/>
                <a:gd name="connsiteX2" fmla="*/ 1255995 w 1255995"/>
                <a:gd name="connsiteY2" fmla="*/ 680600 h 680600"/>
                <a:gd name="connsiteX3" fmla="*/ 0 w 1255995"/>
                <a:gd name="connsiteY3" fmla="*/ 680600 h 680600"/>
              </a:gdLst>
              <a:ahLst/>
              <a:cxnLst>
                <a:cxn ang="0">
                  <a:pos x="connsiteX0" y="connsiteY0"/>
                </a:cxn>
                <a:cxn ang="0">
                  <a:pos x="connsiteX1" y="connsiteY1"/>
                </a:cxn>
                <a:cxn ang="0">
                  <a:pos x="connsiteX2" y="connsiteY2"/>
                </a:cxn>
                <a:cxn ang="0">
                  <a:pos x="connsiteX3" y="connsiteY3"/>
                </a:cxn>
              </a:cxnLst>
              <a:rect l="l" t="t" r="r" b="b"/>
              <a:pathLst>
                <a:path w="1255995" h="680600">
                  <a:moveTo>
                    <a:pt x="0" y="0"/>
                  </a:moveTo>
                  <a:lnTo>
                    <a:pt x="1255995" y="0"/>
                  </a:lnTo>
                  <a:lnTo>
                    <a:pt x="1255995" y="680600"/>
                  </a:lnTo>
                  <a:lnTo>
                    <a:pt x="0" y="680600"/>
                  </a:lnTo>
                  <a:close/>
                </a:path>
              </a:pathLst>
            </a:custGeom>
            <a:solidFill>
              <a:srgbClr val="FFFFFF"/>
            </a:solidFill>
            <a:ln w="11530"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45FFB74C-B4E1-44F0-94CC-1CF05DC05D98}"/>
                </a:ext>
              </a:extLst>
            </p:cNvPr>
            <p:cNvGrpSpPr/>
            <p:nvPr/>
          </p:nvGrpSpPr>
          <p:grpSpPr>
            <a:xfrm>
              <a:off x="2064049" y="3498972"/>
              <a:ext cx="876639" cy="435456"/>
              <a:chOff x="2064049" y="3498972"/>
              <a:chExt cx="876639" cy="435456"/>
            </a:xfrm>
          </p:grpSpPr>
          <p:sp>
            <p:nvSpPr>
              <p:cNvPr id="12" name="Freeform: Shape 11">
                <a:extLst>
                  <a:ext uri="{FF2B5EF4-FFF2-40B4-BE49-F238E27FC236}">
                    <a16:creationId xmlns:a16="http://schemas.microsoft.com/office/drawing/2014/main" id="{C7A93FF8-4955-41E5-AE67-1A2F3632685E}"/>
                  </a:ext>
                </a:extLst>
              </p:cNvPr>
              <p:cNvSpPr/>
              <p:nvPr/>
            </p:nvSpPr>
            <p:spPr>
              <a:xfrm>
                <a:off x="2505223" y="3498972"/>
                <a:ext cx="304918" cy="278389"/>
              </a:xfrm>
              <a:custGeom>
                <a:avLst/>
                <a:gdLst>
                  <a:gd name="connsiteX0" fmla="*/ 0 w 304918"/>
                  <a:gd name="connsiteY0" fmla="*/ 0 h 278389"/>
                  <a:gd name="connsiteX1" fmla="*/ 0 w 304918"/>
                  <a:gd name="connsiteY1" fmla="*/ 214907 h 278389"/>
                  <a:gd name="connsiteX2" fmla="*/ 153028 w 304918"/>
                  <a:gd name="connsiteY2" fmla="*/ 278390 h 278389"/>
                  <a:gd name="connsiteX3" fmla="*/ 304918 w 304918"/>
                  <a:gd name="connsiteY3" fmla="*/ 126500 h 278389"/>
                  <a:gd name="connsiteX4" fmla="*/ 0 w 304918"/>
                  <a:gd name="connsiteY4" fmla="*/ 0 h 27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918" h="278389">
                    <a:moveTo>
                      <a:pt x="0" y="0"/>
                    </a:moveTo>
                    <a:lnTo>
                      <a:pt x="0" y="214907"/>
                    </a:lnTo>
                    <a:cubicBezTo>
                      <a:pt x="59457" y="215659"/>
                      <a:pt x="113370" y="239726"/>
                      <a:pt x="153028" y="278390"/>
                    </a:cubicBezTo>
                    <a:lnTo>
                      <a:pt x="304918" y="126500"/>
                    </a:lnTo>
                    <a:cubicBezTo>
                      <a:pt x="226337" y="48929"/>
                      <a:pt x="118705" y="766"/>
                      <a:pt x="0" y="0"/>
                    </a:cubicBezTo>
                    <a:close/>
                  </a:path>
                </a:pathLst>
              </a:custGeom>
              <a:solidFill>
                <a:srgbClr val="99BE9D"/>
              </a:solidFill>
              <a:ln w="1153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B1F68B9-DA6A-489F-AEC7-1EEDE598F7E9}"/>
                  </a:ext>
                </a:extLst>
              </p:cNvPr>
              <p:cNvSpPr/>
              <p:nvPr/>
            </p:nvSpPr>
            <p:spPr>
              <a:xfrm>
                <a:off x="2194592" y="3498972"/>
                <a:ext cx="304913" cy="278390"/>
              </a:xfrm>
              <a:custGeom>
                <a:avLst/>
                <a:gdLst>
                  <a:gd name="connsiteX0" fmla="*/ 151889 w 304913"/>
                  <a:gd name="connsiteY0" fmla="*/ 278391 h 278390"/>
                  <a:gd name="connsiteX1" fmla="*/ 304914 w 304913"/>
                  <a:gd name="connsiteY1" fmla="*/ 214907 h 278390"/>
                  <a:gd name="connsiteX2" fmla="*/ 304914 w 304913"/>
                  <a:gd name="connsiteY2" fmla="*/ 0 h 278390"/>
                  <a:gd name="connsiteX3" fmla="*/ 0 w 304913"/>
                  <a:gd name="connsiteY3" fmla="*/ 126500 h 278390"/>
                  <a:gd name="connsiteX4" fmla="*/ 151889 w 304913"/>
                  <a:gd name="connsiteY4" fmla="*/ 278391 h 27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913" h="278390">
                    <a:moveTo>
                      <a:pt x="151889" y="278391"/>
                    </a:moveTo>
                    <a:cubicBezTo>
                      <a:pt x="191547" y="239726"/>
                      <a:pt x="245459" y="215659"/>
                      <a:pt x="304914" y="214907"/>
                    </a:cubicBezTo>
                    <a:lnTo>
                      <a:pt x="304914" y="0"/>
                    </a:lnTo>
                    <a:cubicBezTo>
                      <a:pt x="186211" y="766"/>
                      <a:pt x="78580" y="48929"/>
                      <a:pt x="0" y="126500"/>
                    </a:cubicBezTo>
                    <a:lnTo>
                      <a:pt x="151889" y="278391"/>
                    </a:lnTo>
                    <a:close/>
                  </a:path>
                </a:pathLst>
              </a:custGeom>
              <a:solidFill>
                <a:srgbClr val="E6A841"/>
              </a:solidFill>
              <a:ln w="1153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0726F1B-A988-43E0-BA2F-834CC798C1BE}"/>
                  </a:ext>
                </a:extLst>
              </p:cNvPr>
              <p:cNvSpPr/>
              <p:nvPr/>
            </p:nvSpPr>
            <p:spPr>
              <a:xfrm>
                <a:off x="2064049" y="3629515"/>
                <a:ext cx="278390" cy="304913"/>
              </a:xfrm>
              <a:custGeom>
                <a:avLst/>
                <a:gdLst>
                  <a:gd name="connsiteX0" fmla="*/ 214905 w 278390"/>
                  <a:gd name="connsiteY0" fmla="*/ 304914 h 304913"/>
                  <a:gd name="connsiteX1" fmla="*/ 278391 w 278390"/>
                  <a:gd name="connsiteY1" fmla="*/ 151891 h 304913"/>
                  <a:gd name="connsiteX2" fmla="*/ 126500 w 278390"/>
                  <a:gd name="connsiteY2" fmla="*/ 0 h 304913"/>
                  <a:gd name="connsiteX3" fmla="*/ 0 w 278390"/>
                  <a:gd name="connsiteY3" fmla="*/ 304914 h 304913"/>
                  <a:gd name="connsiteX4" fmla="*/ 214905 w 278390"/>
                  <a:gd name="connsiteY4" fmla="*/ 304914 h 30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90" h="304913">
                    <a:moveTo>
                      <a:pt x="214905" y="304914"/>
                    </a:moveTo>
                    <a:cubicBezTo>
                      <a:pt x="215658" y="245459"/>
                      <a:pt x="239726" y="191547"/>
                      <a:pt x="278391" y="151891"/>
                    </a:cubicBezTo>
                    <a:lnTo>
                      <a:pt x="126500" y="0"/>
                    </a:lnTo>
                    <a:cubicBezTo>
                      <a:pt x="48929" y="78581"/>
                      <a:pt x="765" y="186212"/>
                      <a:pt x="0" y="304914"/>
                    </a:cubicBezTo>
                    <a:lnTo>
                      <a:pt x="214905" y="304914"/>
                    </a:lnTo>
                    <a:close/>
                  </a:path>
                </a:pathLst>
              </a:custGeom>
              <a:solidFill>
                <a:srgbClr val="DB514A"/>
              </a:solidFill>
              <a:ln w="1153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02AC3C5-D2FE-49D3-9DC7-E89A7849E435}"/>
                  </a:ext>
                </a:extLst>
              </p:cNvPr>
              <p:cNvSpPr/>
              <p:nvPr/>
            </p:nvSpPr>
            <p:spPr>
              <a:xfrm>
                <a:off x="2662293" y="3629514"/>
                <a:ext cx="278395" cy="304914"/>
              </a:xfrm>
              <a:custGeom>
                <a:avLst/>
                <a:gdLst>
                  <a:gd name="connsiteX0" fmla="*/ 0 w 278395"/>
                  <a:gd name="connsiteY0" fmla="*/ 151889 h 304914"/>
                  <a:gd name="connsiteX1" fmla="*/ 63487 w 278395"/>
                  <a:gd name="connsiteY1" fmla="*/ 304915 h 304914"/>
                  <a:gd name="connsiteX2" fmla="*/ 278395 w 278395"/>
                  <a:gd name="connsiteY2" fmla="*/ 304915 h 304914"/>
                  <a:gd name="connsiteX3" fmla="*/ 151892 w 278395"/>
                  <a:gd name="connsiteY3" fmla="*/ 0 h 304914"/>
                  <a:gd name="connsiteX4" fmla="*/ 0 w 278395"/>
                  <a:gd name="connsiteY4" fmla="*/ 151889 h 30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95" h="304914">
                    <a:moveTo>
                      <a:pt x="0" y="151889"/>
                    </a:moveTo>
                    <a:cubicBezTo>
                      <a:pt x="38666" y="191547"/>
                      <a:pt x="62734" y="245460"/>
                      <a:pt x="63487" y="304915"/>
                    </a:cubicBezTo>
                    <a:lnTo>
                      <a:pt x="278395" y="304915"/>
                    </a:lnTo>
                    <a:cubicBezTo>
                      <a:pt x="277630" y="186212"/>
                      <a:pt x="229464" y="78581"/>
                      <a:pt x="151892" y="0"/>
                    </a:cubicBezTo>
                    <a:lnTo>
                      <a:pt x="0" y="151889"/>
                    </a:lnTo>
                    <a:close/>
                  </a:path>
                </a:pathLst>
              </a:custGeom>
              <a:solidFill>
                <a:srgbClr val="2C9457"/>
              </a:solidFill>
              <a:ln w="11530"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0166B312-D22B-4A76-8AE1-0E8406D4838A}"/>
                </a:ext>
              </a:extLst>
            </p:cNvPr>
            <p:cNvSpPr/>
            <p:nvPr/>
          </p:nvSpPr>
          <p:spPr>
            <a:xfrm>
              <a:off x="1874371" y="4165347"/>
              <a:ext cx="443561" cy="443561"/>
            </a:xfrm>
            <a:custGeom>
              <a:avLst/>
              <a:gdLst>
                <a:gd name="connsiteX0" fmla="*/ 0 w 443561"/>
                <a:gd name="connsiteY0" fmla="*/ 0 h 443561"/>
                <a:gd name="connsiteX1" fmla="*/ 443561 w 443561"/>
                <a:gd name="connsiteY1" fmla="*/ 0 h 443561"/>
                <a:gd name="connsiteX2" fmla="*/ 443561 w 443561"/>
                <a:gd name="connsiteY2" fmla="*/ 443561 h 443561"/>
                <a:gd name="connsiteX3" fmla="*/ 0 w 443561"/>
                <a:gd name="connsiteY3" fmla="*/ 443561 h 443561"/>
              </a:gdLst>
              <a:ahLst/>
              <a:cxnLst>
                <a:cxn ang="0">
                  <a:pos x="connsiteX0" y="connsiteY0"/>
                </a:cxn>
                <a:cxn ang="0">
                  <a:pos x="connsiteX1" y="connsiteY1"/>
                </a:cxn>
                <a:cxn ang="0">
                  <a:pos x="connsiteX2" y="connsiteY2"/>
                </a:cxn>
                <a:cxn ang="0">
                  <a:pos x="connsiteX3" y="connsiteY3"/>
                </a:cxn>
              </a:cxnLst>
              <a:rect l="l" t="t" r="r" b="b"/>
              <a:pathLst>
                <a:path w="443561" h="443561">
                  <a:moveTo>
                    <a:pt x="0" y="0"/>
                  </a:moveTo>
                  <a:lnTo>
                    <a:pt x="443561" y="0"/>
                  </a:lnTo>
                  <a:lnTo>
                    <a:pt x="443561" y="443561"/>
                  </a:lnTo>
                  <a:lnTo>
                    <a:pt x="0" y="443561"/>
                  </a:lnTo>
                  <a:close/>
                </a:path>
              </a:pathLst>
            </a:custGeom>
            <a:solidFill>
              <a:srgbClr val="FFFFFF"/>
            </a:solidFill>
            <a:ln w="11530"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84235822-3549-4EBD-AA19-6640CA140862}"/>
                </a:ext>
              </a:extLst>
            </p:cNvPr>
            <p:cNvGrpSpPr/>
            <p:nvPr/>
          </p:nvGrpSpPr>
          <p:grpSpPr>
            <a:xfrm>
              <a:off x="1941382" y="4203354"/>
              <a:ext cx="309539" cy="367546"/>
              <a:chOff x="1941382" y="4203354"/>
              <a:chExt cx="309539" cy="367546"/>
            </a:xfrm>
            <a:solidFill>
              <a:srgbClr val="1B5EAC"/>
            </a:solidFill>
          </p:grpSpPr>
          <p:sp>
            <p:nvSpPr>
              <p:cNvPr id="18" name="Freeform: Shape 17">
                <a:extLst>
                  <a:ext uri="{FF2B5EF4-FFF2-40B4-BE49-F238E27FC236}">
                    <a16:creationId xmlns:a16="http://schemas.microsoft.com/office/drawing/2014/main" id="{D725B960-5183-4FB2-A62D-384A9A648362}"/>
                  </a:ext>
                </a:extLst>
              </p:cNvPr>
              <p:cNvSpPr/>
              <p:nvPr/>
            </p:nvSpPr>
            <p:spPr>
              <a:xfrm>
                <a:off x="2008906" y="4203354"/>
                <a:ext cx="174491" cy="174491"/>
              </a:xfrm>
              <a:custGeom>
                <a:avLst/>
                <a:gdLst>
                  <a:gd name="connsiteX0" fmla="*/ 174492 w 174491"/>
                  <a:gd name="connsiteY0" fmla="*/ 87246 h 174491"/>
                  <a:gd name="connsiteX1" fmla="*/ 87246 w 174491"/>
                  <a:gd name="connsiteY1" fmla="*/ 174492 h 174491"/>
                  <a:gd name="connsiteX2" fmla="*/ 0 w 174491"/>
                  <a:gd name="connsiteY2" fmla="*/ 87246 h 174491"/>
                  <a:gd name="connsiteX3" fmla="*/ 87246 w 174491"/>
                  <a:gd name="connsiteY3" fmla="*/ 0 h 174491"/>
                  <a:gd name="connsiteX4" fmla="*/ 174492 w 174491"/>
                  <a:gd name="connsiteY4" fmla="*/ 87246 h 174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91" h="174491">
                    <a:moveTo>
                      <a:pt x="174492" y="87246"/>
                    </a:moveTo>
                    <a:cubicBezTo>
                      <a:pt x="174492" y="135431"/>
                      <a:pt x="135431" y="174492"/>
                      <a:pt x="87246" y="174492"/>
                    </a:cubicBezTo>
                    <a:cubicBezTo>
                      <a:pt x="39061" y="174492"/>
                      <a:pt x="0" y="135431"/>
                      <a:pt x="0" y="87246"/>
                    </a:cubicBezTo>
                    <a:cubicBezTo>
                      <a:pt x="0" y="39061"/>
                      <a:pt x="39061" y="0"/>
                      <a:pt x="87246" y="0"/>
                    </a:cubicBezTo>
                    <a:cubicBezTo>
                      <a:pt x="135431" y="0"/>
                      <a:pt x="174492" y="39061"/>
                      <a:pt x="174492" y="87246"/>
                    </a:cubicBezTo>
                    <a:close/>
                  </a:path>
                </a:pathLst>
              </a:custGeom>
              <a:solidFill>
                <a:srgbClr val="1B5EAC"/>
              </a:solidFill>
              <a:ln w="1153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7F49391-6A48-41D1-B2BF-D2156D7CB3AE}"/>
                  </a:ext>
                </a:extLst>
              </p:cNvPr>
              <p:cNvSpPr/>
              <p:nvPr/>
            </p:nvSpPr>
            <p:spPr>
              <a:xfrm>
                <a:off x="1941382" y="4391495"/>
                <a:ext cx="309539" cy="179404"/>
              </a:xfrm>
              <a:custGeom>
                <a:avLst/>
                <a:gdLst>
                  <a:gd name="connsiteX0" fmla="*/ 90842 w 309539"/>
                  <a:gd name="connsiteY0" fmla="*/ 0 h 179404"/>
                  <a:gd name="connsiteX1" fmla="*/ 218698 w 309539"/>
                  <a:gd name="connsiteY1" fmla="*/ 0 h 179404"/>
                  <a:gd name="connsiteX2" fmla="*/ 309539 w 309539"/>
                  <a:gd name="connsiteY2" fmla="*/ 90833 h 179404"/>
                  <a:gd name="connsiteX3" fmla="*/ 309539 w 309539"/>
                  <a:gd name="connsiteY3" fmla="*/ 179405 h 179404"/>
                  <a:gd name="connsiteX4" fmla="*/ 0 w 309539"/>
                  <a:gd name="connsiteY4" fmla="*/ 179405 h 179404"/>
                  <a:gd name="connsiteX5" fmla="*/ 0 w 309539"/>
                  <a:gd name="connsiteY5" fmla="*/ 90833 h 179404"/>
                  <a:gd name="connsiteX6" fmla="*/ 90842 w 309539"/>
                  <a:gd name="connsiteY6" fmla="*/ 0 h 17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39" h="179404">
                    <a:moveTo>
                      <a:pt x="90842" y="0"/>
                    </a:moveTo>
                    <a:lnTo>
                      <a:pt x="218698" y="0"/>
                    </a:lnTo>
                    <a:cubicBezTo>
                      <a:pt x="268835" y="0"/>
                      <a:pt x="309539" y="40704"/>
                      <a:pt x="309539" y="90833"/>
                    </a:cubicBezTo>
                    <a:lnTo>
                      <a:pt x="309539" y="179405"/>
                    </a:lnTo>
                    <a:lnTo>
                      <a:pt x="0" y="179405"/>
                    </a:lnTo>
                    <a:lnTo>
                      <a:pt x="0" y="90833"/>
                    </a:lnTo>
                    <a:cubicBezTo>
                      <a:pt x="0" y="40704"/>
                      <a:pt x="40705" y="0"/>
                      <a:pt x="90842" y="0"/>
                    </a:cubicBezTo>
                    <a:close/>
                  </a:path>
                </a:pathLst>
              </a:custGeom>
              <a:solidFill>
                <a:srgbClr val="1B5EAC"/>
              </a:solidFill>
              <a:ln w="11530" cap="flat">
                <a:noFill/>
                <a:prstDash val="solid"/>
                <a:miter/>
              </a:ln>
            </p:spPr>
            <p:txBody>
              <a:bodyPr rtlCol="0" anchor="ctr"/>
              <a:lstStyle/>
              <a:p>
                <a:endParaRPr lang="en-US"/>
              </a:p>
            </p:txBody>
          </p:sp>
        </p:grpSp>
        <p:sp>
          <p:nvSpPr>
            <p:cNvPr id="20" name="Freeform: Shape 19">
              <a:extLst>
                <a:ext uri="{FF2B5EF4-FFF2-40B4-BE49-F238E27FC236}">
                  <a16:creationId xmlns:a16="http://schemas.microsoft.com/office/drawing/2014/main" id="{AA2964DD-24C3-47A0-965A-BD1ACB1B86D0}"/>
                </a:ext>
              </a:extLst>
            </p:cNvPr>
            <p:cNvSpPr/>
            <p:nvPr/>
          </p:nvSpPr>
          <p:spPr>
            <a:xfrm>
              <a:off x="2395788" y="4239578"/>
              <a:ext cx="667353" cy="41514"/>
            </a:xfrm>
            <a:custGeom>
              <a:avLst/>
              <a:gdLst>
                <a:gd name="connsiteX0" fmla="*/ 0 w 667353"/>
                <a:gd name="connsiteY0" fmla="*/ 0 h 41514"/>
                <a:gd name="connsiteX1" fmla="*/ 667353 w 667353"/>
                <a:gd name="connsiteY1" fmla="*/ 0 h 41514"/>
                <a:gd name="connsiteX2" fmla="*/ 667353 w 667353"/>
                <a:gd name="connsiteY2" fmla="*/ 41515 h 41514"/>
                <a:gd name="connsiteX3" fmla="*/ 0 w 667353"/>
                <a:gd name="connsiteY3" fmla="*/ 41515 h 41514"/>
              </a:gdLst>
              <a:ahLst/>
              <a:cxnLst>
                <a:cxn ang="0">
                  <a:pos x="connsiteX0" y="connsiteY0"/>
                </a:cxn>
                <a:cxn ang="0">
                  <a:pos x="connsiteX1" y="connsiteY1"/>
                </a:cxn>
                <a:cxn ang="0">
                  <a:pos x="connsiteX2" y="connsiteY2"/>
                </a:cxn>
                <a:cxn ang="0">
                  <a:pos x="connsiteX3" y="connsiteY3"/>
                </a:cxn>
              </a:cxnLst>
              <a:rect l="l" t="t" r="r" b="b"/>
              <a:pathLst>
                <a:path w="667353" h="41514">
                  <a:moveTo>
                    <a:pt x="0" y="0"/>
                  </a:moveTo>
                  <a:lnTo>
                    <a:pt x="667353" y="0"/>
                  </a:lnTo>
                  <a:lnTo>
                    <a:pt x="667353" y="41515"/>
                  </a:lnTo>
                  <a:lnTo>
                    <a:pt x="0" y="41515"/>
                  </a:lnTo>
                  <a:close/>
                </a:path>
              </a:pathLst>
            </a:custGeom>
            <a:solidFill>
              <a:srgbClr val="5C79BC"/>
            </a:solidFill>
            <a:ln w="1153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A4FC3F3-57DF-4E87-9F59-AE8825FA8CF2}"/>
                </a:ext>
              </a:extLst>
            </p:cNvPr>
            <p:cNvSpPr/>
            <p:nvPr/>
          </p:nvSpPr>
          <p:spPr>
            <a:xfrm>
              <a:off x="2395788" y="4366373"/>
              <a:ext cx="667353" cy="41514"/>
            </a:xfrm>
            <a:custGeom>
              <a:avLst/>
              <a:gdLst>
                <a:gd name="connsiteX0" fmla="*/ 0 w 667353"/>
                <a:gd name="connsiteY0" fmla="*/ 0 h 41514"/>
                <a:gd name="connsiteX1" fmla="*/ 667353 w 667353"/>
                <a:gd name="connsiteY1" fmla="*/ 0 h 41514"/>
                <a:gd name="connsiteX2" fmla="*/ 667353 w 667353"/>
                <a:gd name="connsiteY2" fmla="*/ 41515 h 41514"/>
                <a:gd name="connsiteX3" fmla="*/ 0 w 667353"/>
                <a:gd name="connsiteY3" fmla="*/ 41515 h 41514"/>
              </a:gdLst>
              <a:ahLst/>
              <a:cxnLst>
                <a:cxn ang="0">
                  <a:pos x="connsiteX0" y="connsiteY0"/>
                </a:cxn>
                <a:cxn ang="0">
                  <a:pos x="connsiteX1" y="connsiteY1"/>
                </a:cxn>
                <a:cxn ang="0">
                  <a:pos x="connsiteX2" y="connsiteY2"/>
                </a:cxn>
                <a:cxn ang="0">
                  <a:pos x="connsiteX3" y="connsiteY3"/>
                </a:cxn>
              </a:cxnLst>
              <a:rect l="l" t="t" r="r" b="b"/>
              <a:pathLst>
                <a:path w="667353" h="41514">
                  <a:moveTo>
                    <a:pt x="0" y="0"/>
                  </a:moveTo>
                  <a:lnTo>
                    <a:pt x="667353" y="0"/>
                  </a:lnTo>
                  <a:lnTo>
                    <a:pt x="667353" y="41515"/>
                  </a:lnTo>
                  <a:lnTo>
                    <a:pt x="0" y="41515"/>
                  </a:lnTo>
                  <a:close/>
                </a:path>
              </a:pathLst>
            </a:custGeom>
            <a:solidFill>
              <a:srgbClr val="5C79BC"/>
            </a:solidFill>
            <a:ln w="1153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1326991-3603-42AC-A187-CD8A3B1F1789}"/>
                </a:ext>
              </a:extLst>
            </p:cNvPr>
            <p:cNvSpPr/>
            <p:nvPr/>
          </p:nvSpPr>
          <p:spPr>
            <a:xfrm>
              <a:off x="2395788" y="4493156"/>
              <a:ext cx="667353" cy="41514"/>
            </a:xfrm>
            <a:custGeom>
              <a:avLst/>
              <a:gdLst>
                <a:gd name="connsiteX0" fmla="*/ 0 w 667353"/>
                <a:gd name="connsiteY0" fmla="*/ 0 h 41514"/>
                <a:gd name="connsiteX1" fmla="*/ 667353 w 667353"/>
                <a:gd name="connsiteY1" fmla="*/ 0 h 41514"/>
                <a:gd name="connsiteX2" fmla="*/ 667353 w 667353"/>
                <a:gd name="connsiteY2" fmla="*/ 41515 h 41514"/>
                <a:gd name="connsiteX3" fmla="*/ 0 w 667353"/>
                <a:gd name="connsiteY3" fmla="*/ 41515 h 41514"/>
              </a:gdLst>
              <a:ahLst/>
              <a:cxnLst>
                <a:cxn ang="0">
                  <a:pos x="connsiteX0" y="connsiteY0"/>
                </a:cxn>
                <a:cxn ang="0">
                  <a:pos x="connsiteX1" y="connsiteY1"/>
                </a:cxn>
                <a:cxn ang="0">
                  <a:pos x="connsiteX2" y="connsiteY2"/>
                </a:cxn>
                <a:cxn ang="0">
                  <a:pos x="connsiteX3" y="connsiteY3"/>
                </a:cxn>
              </a:cxnLst>
              <a:rect l="l" t="t" r="r" b="b"/>
              <a:pathLst>
                <a:path w="667353" h="41514">
                  <a:moveTo>
                    <a:pt x="0" y="0"/>
                  </a:moveTo>
                  <a:lnTo>
                    <a:pt x="667353" y="0"/>
                  </a:lnTo>
                  <a:lnTo>
                    <a:pt x="667353" y="41515"/>
                  </a:lnTo>
                  <a:lnTo>
                    <a:pt x="0" y="41515"/>
                  </a:lnTo>
                  <a:close/>
                </a:path>
              </a:pathLst>
            </a:custGeom>
            <a:solidFill>
              <a:srgbClr val="5C79BC"/>
            </a:solidFill>
            <a:ln w="1153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44C46F8-0AA2-424D-86B8-C6284316ED15}"/>
                </a:ext>
              </a:extLst>
            </p:cNvPr>
            <p:cNvSpPr/>
            <p:nvPr/>
          </p:nvSpPr>
          <p:spPr>
            <a:xfrm>
              <a:off x="2447187" y="3649238"/>
              <a:ext cx="118801" cy="297480"/>
            </a:xfrm>
            <a:custGeom>
              <a:avLst/>
              <a:gdLst>
                <a:gd name="connsiteX0" fmla="*/ 27662 w 118801"/>
                <a:gd name="connsiteY0" fmla="*/ 296059 h 297480"/>
                <a:gd name="connsiteX1" fmla="*/ 27662 w 118801"/>
                <a:gd name="connsiteY1" fmla="*/ 296059 h 297480"/>
                <a:gd name="connsiteX2" fmla="*/ 2737 w 118801"/>
                <a:gd name="connsiteY2" fmla="*/ 245493 h 297480"/>
                <a:gd name="connsiteX3" fmla="*/ 101192 w 118801"/>
                <a:gd name="connsiteY3" fmla="*/ 0 h 297480"/>
                <a:gd name="connsiteX4" fmla="*/ 118801 w 118801"/>
                <a:gd name="connsiteY4" fmla="*/ 4939 h 297480"/>
                <a:gd name="connsiteX5" fmla="*/ 75248 w 118801"/>
                <a:gd name="connsiteY5" fmla="*/ 265827 h 297480"/>
                <a:gd name="connsiteX6" fmla="*/ 27664 w 118801"/>
                <a:gd name="connsiteY6" fmla="*/ 296059 h 29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01" h="297480">
                  <a:moveTo>
                    <a:pt x="27662" y="296059"/>
                  </a:moveTo>
                  <a:lnTo>
                    <a:pt x="27662" y="296059"/>
                  </a:lnTo>
                  <a:cubicBezTo>
                    <a:pt x="5967" y="289974"/>
                    <a:pt x="-5651" y="266407"/>
                    <a:pt x="2737" y="245493"/>
                  </a:cubicBezTo>
                  <a:lnTo>
                    <a:pt x="101192" y="0"/>
                  </a:lnTo>
                  <a:lnTo>
                    <a:pt x="118801" y="4939"/>
                  </a:lnTo>
                  <a:lnTo>
                    <a:pt x="75248" y="265827"/>
                  </a:lnTo>
                  <a:cubicBezTo>
                    <a:pt x="71537" y="288053"/>
                    <a:pt x="49359" y="302145"/>
                    <a:pt x="27664" y="296059"/>
                  </a:cubicBezTo>
                  <a:close/>
                </a:path>
              </a:pathLst>
            </a:custGeom>
            <a:solidFill>
              <a:srgbClr val="1B5EAC"/>
            </a:solidFill>
            <a:ln w="11530" cap="flat">
              <a:noFill/>
              <a:prstDash val="solid"/>
              <a:miter/>
            </a:ln>
          </p:spPr>
          <p:txBody>
            <a:bodyPr rtlCol="0" anchor="ctr"/>
            <a:lstStyle/>
            <a:p>
              <a:endParaRPr lang="en-US"/>
            </a:p>
          </p:txBody>
        </p:sp>
        <p:grpSp>
          <p:nvGrpSpPr>
            <p:cNvPr id="24" name="Graphic 3">
              <a:extLst>
                <a:ext uri="{FF2B5EF4-FFF2-40B4-BE49-F238E27FC236}">
                  <a16:creationId xmlns:a16="http://schemas.microsoft.com/office/drawing/2014/main" id="{BE476592-DE2F-4D83-81CD-64F09E6B8DBB}"/>
                </a:ext>
              </a:extLst>
            </p:cNvPr>
            <p:cNvGrpSpPr/>
            <p:nvPr/>
          </p:nvGrpSpPr>
          <p:grpSpPr>
            <a:xfrm>
              <a:off x="1992528" y="2986578"/>
              <a:ext cx="1019679" cy="201747"/>
              <a:chOff x="1992528" y="2986578"/>
              <a:chExt cx="1019679" cy="201747"/>
            </a:xfrm>
            <a:solidFill>
              <a:srgbClr val="231F20"/>
            </a:solidFill>
          </p:grpSpPr>
          <p:sp>
            <p:nvSpPr>
              <p:cNvPr id="25" name="Freeform: Shape 24">
                <a:extLst>
                  <a:ext uri="{FF2B5EF4-FFF2-40B4-BE49-F238E27FC236}">
                    <a16:creationId xmlns:a16="http://schemas.microsoft.com/office/drawing/2014/main" id="{7DACCB4A-8269-4C4A-B568-6237712CCCE6}"/>
                  </a:ext>
                </a:extLst>
              </p:cNvPr>
              <p:cNvSpPr/>
              <p:nvPr/>
            </p:nvSpPr>
            <p:spPr>
              <a:xfrm>
                <a:off x="1992528" y="2986578"/>
                <a:ext cx="180710" cy="201747"/>
              </a:xfrm>
              <a:custGeom>
                <a:avLst/>
                <a:gdLst>
                  <a:gd name="connsiteX0" fmla="*/ 0 w 180710"/>
                  <a:gd name="connsiteY0" fmla="*/ 100883 h 201747"/>
                  <a:gd name="connsiteX1" fmla="*/ 102331 w 180710"/>
                  <a:gd name="connsiteY1" fmla="*/ 0 h 201747"/>
                  <a:gd name="connsiteX2" fmla="*/ 180710 w 180710"/>
                  <a:gd name="connsiteY2" fmla="*/ 43847 h 201747"/>
                  <a:gd name="connsiteX3" fmla="*/ 151458 w 180710"/>
                  <a:gd name="connsiteY3" fmla="*/ 58768 h 201747"/>
                  <a:gd name="connsiteX4" fmla="*/ 102331 w 180710"/>
                  <a:gd name="connsiteY4" fmla="*/ 30414 h 201747"/>
                  <a:gd name="connsiteX5" fmla="*/ 35082 w 180710"/>
                  <a:gd name="connsiteY5" fmla="*/ 100884 h 201747"/>
                  <a:gd name="connsiteX6" fmla="*/ 102331 w 180710"/>
                  <a:gd name="connsiteY6" fmla="*/ 171332 h 201747"/>
                  <a:gd name="connsiteX7" fmla="*/ 151458 w 180710"/>
                  <a:gd name="connsiteY7" fmla="*/ 142978 h 201747"/>
                  <a:gd name="connsiteX8" fmla="*/ 180710 w 180710"/>
                  <a:gd name="connsiteY8" fmla="*/ 157899 h 201747"/>
                  <a:gd name="connsiteX9" fmla="*/ 102331 w 180710"/>
                  <a:gd name="connsiteY9" fmla="*/ 201747 h 201747"/>
                  <a:gd name="connsiteX10" fmla="*/ 0 w 180710"/>
                  <a:gd name="connsiteY10" fmla="*/ 100884 h 20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710" h="201747">
                    <a:moveTo>
                      <a:pt x="0" y="100883"/>
                    </a:moveTo>
                    <a:cubicBezTo>
                      <a:pt x="0" y="40932"/>
                      <a:pt x="44744" y="0"/>
                      <a:pt x="102331" y="0"/>
                    </a:cubicBezTo>
                    <a:cubicBezTo>
                      <a:pt x="141816" y="0"/>
                      <a:pt x="166074" y="20465"/>
                      <a:pt x="180710" y="43847"/>
                    </a:cubicBezTo>
                    <a:lnTo>
                      <a:pt x="151458" y="58768"/>
                    </a:lnTo>
                    <a:cubicBezTo>
                      <a:pt x="142101" y="42685"/>
                      <a:pt x="123389" y="30414"/>
                      <a:pt x="102331" y="30414"/>
                    </a:cubicBezTo>
                    <a:cubicBezTo>
                      <a:pt x="63743" y="30414"/>
                      <a:pt x="35082" y="59931"/>
                      <a:pt x="35082" y="100884"/>
                    </a:cubicBezTo>
                    <a:cubicBezTo>
                      <a:pt x="35082" y="141816"/>
                      <a:pt x="63743" y="171332"/>
                      <a:pt x="102331" y="171332"/>
                    </a:cubicBezTo>
                    <a:cubicBezTo>
                      <a:pt x="123389" y="171332"/>
                      <a:pt x="142101" y="159346"/>
                      <a:pt x="151458" y="142978"/>
                    </a:cubicBezTo>
                    <a:lnTo>
                      <a:pt x="180710" y="157899"/>
                    </a:lnTo>
                    <a:cubicBezTo>
                      <a:pt x="165789" y="181280"/>
                      <a:pt x="141816" y="201747"/>
                      <a:pt x="102331" y="201747"/>
                    </a:cubicBezTo>
                    <a:cubicBezTo>
                      <a:pt x="44744" y="201747"/>
                      <a:pt x="0" y="160814"/>
                      <a:pt x="0" y="100884"/>
                    </a:cubicBezTo>
                    <a:close/>
                  </a:path>
                </a:pathLst>
              </a:custGeom>
              <a:solidFill>
                <a:srgbClr val="231F20"/>
              </a:solidFill>
              <a:ln w="1153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C3614EA-B1FB-403C-9967-B3F9448B70DB}"/>
                  </a:ext>
                </a:extLst>
              </p:cNvPr>
              <p:cNvSpPr/>
              <p:nvPr/>
            </p:nvSpPr>
            <p:spPr>
              <a:xfrm>
                <a:off x="2207891" y="2989798"/>
                <a:ext cx="150887" cy="195019"/>
              </a:xfrm>
              <a:custGeom>
                <a:avLst/>
                <a:gdLst>
                  <a:gd name="connsiteX0" fmla="*/ 111402 w 150887"/>
                  <a:gd name="connsiteY0" fmla="*/ 195020 h 195019"/>
                  <a:gd name="connsiteX1" fmla="*/ 68146 w 150887"/>
                  <a:gd name="connsiteY1" fmla="*/ 122206 h 195019"/>
                  <a:gd name="connsiteX2" fmla="*/ 34227 w 150887"/>
                  <a:gd name="connsiteY2" fmla="*/ 122206 h 195019"/>
                  <a:gd name="connsiteX3" fmla="*/ 34227 w 150887"/>
                  <a:gd name="connsiteY3" fmla="*/ 195020 h 195019"/>
                  <a:gd name="connsiteX4" fmla="*/ 0 w 150887"/>
                  <a:gd name="connsiteY4" fmla="*/ 195020 h 195019"/>
                  <a:gd name="connsiteX5" fmla="*/ 0 w 150887"/>
                  <a:gd name="connsiteY5" fmla="*/ 0 h 195019"/>
                  <a:gd name="connsiteX6" fmla="*/ 85677 w 150887"/>
                  <a:gd name="connsiteY6" fmla="*/ 0 h 195019"/>
                  <a:gd name="connsiteX7" fmla="*/ 149420 w 150887"/>
                  <a:gd name="connsiteY7" fmla="*/ 61114 h 195019"/>
                  <a:gd name="connsiteX8" fmla="*/ 103228 w 150887"/>
                  <a:gd name="connsiteY8" fmla="*/ 118414 h 195019"/>
                  <a:gd name="connsiteX9" fmla="*/ 150888 w 150887"/>
                  <a:gd name="connsiteY9" fmla="*/ 195020 h 195019"/>
                  <a:gd name="connsiteX10" fmla="*/ 111402 w 150887"/>
                  <a:gd name="connsiteY10" fmla="*/ 195020 h 195019"/>
                  <a:gd name="connsiteX11" fmla="*/ 114338 w 150887"/>
                  <a:gd name="connsiteY11" fmla="*/ 61114 h 195019"/>
                  <a:gd name="connsiteX12" fmla="*/ 81009 w 150887"/>
                  <a:gd name="connsiteY12" fmla="*/ 30109 h 195019"/>
                  <a:gd name="connsiteX13" fmla="*/ 34227 w 150887"/>
                  <a:gd name="connsiteY13" fmla="*/ 30109 h 195019"/>
                  <a:gd name="connsiteX14" fmla="*/ 34227 w 150887"/>
                  <a:gd name="connsiteY14" fmla="*/ 92097 h 195019"/>
                  <a:gd name="connsiteX15" fmla="*/ 81009 w 150887"/>
                  <a:gd name="connsiteY15" fmla="*/ 92097 h 195019"/>
                  <a:gd name="connsiteX16" fmla="*/ 114338 w 150887"/>
                  <a:gd name="connsiteY16" fmla="*/ 61114 h 19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887" h="195019">
                    <a:moveTo>
                      <a:pt x="111402" y="195020"/>
                    </a:moveTo>
                    <a:lnTo>
                      <a:pt x="68146" y="122206"/>
                    </a:lnTo>
                    <a:lnTo>
                      <a:pt x="34227" y="122206"/>
                    </a:lnTo>
                    <a:lnTo>
                      <a:pt x="34227" y="195020"/>
                    </a:lnTo>
                    <a:lnTo>
                      <a:pt x="0" y="195020"/>
                    </a:lnTo>
                    <a:lnTo>
                      <a:pt x="0" y="0"/>
                    </a:lnTo>
                    <a:lnTo>
                      <a:pt x="85677" y="0"/>
                    </a:lnTo>
                    <a:cubicBezTo>
                      <a:pt x="124285" y="0"/>
                      <a:pt x="149420" y="25134"/>
                      <a:pt x="149420" y="61114"/>
                    </a:cubicBezTo>
                    <a:cubicBezTo>
                      <a:pt x="149420" y="95890"/>
                      <a:pt x="126609" y="114602"/>
                      <a:pt x="103228" y="118414"/>
                    </a:cubicBezTo>
                    <a:lnTo>
                      <a:pt x="150888" y="195020"/>
                    </a:lnTo>
                    <a:lnTo>
                      <a:pt x="111402" y="195020"/>
                    </a:lnTo>
                    <a:close/>
                    <a:moveTo>
                      <a:pt x="114338" y="61114"/>
                    </a:moveTo>
                    <a:cubicBezTo>
                      <a:pt x="114338" y="42400"/>
                      <a:pt x="100293" y="30109"/>
                      <a:pt x="81009" y="30109"/>
                    </a:cubicBezTo>
                    <a:lnTo>
                      <a:pt x="34227" y="30109"/>
                    </a:lnTo>
                    <a:lnTo>
                      <a:pt x="34227" y="92097"/>
                    </a:lnTo>
                    <a:lnTo>
                      <a:pt x="81009" y="92097"/>
                    </a:lnTo>
                    <a:cubicBezTo>
                      <a:pt x="100293" y="92097"/>
                      <a:pt x="114338" y="79826"/>
                      <a:pt x="114338" y="61114"/>
                    </a:cubicBezTo>
                    <a:close/>
                  </a:path>
                </a:pathLst>
              </a:custGeom>
              <a:solidFill>
                <a:srgbClr val="231F20"/>
              </a:solidFill>
              <a:ln w="1153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0B3C65A-4FDE-4C6A-A285-E1EDD3615267}"/>
                  </a:ext>
                </a:extLst>
              </p:cNvPr>
              <p:cNvSpPr/>
              <p:nvPr/>
            </p:nvSpPr>
            <p:spPr>
              <a:xfrm>
                <a:off x="2398732" y="2989798"/>
                <a:ext cx="133620" cy="195019"/>
              </a:xfrm>
              <a:custGeom>
                <a:avLst/>
                <a:gdLst>
                  <a:gd name="connsiteX0" fmla="*/ 0 w 133620"/>
                  <a:gd name="connsiteY0" fmla="*/ 195020 h 195019"/>
                  <a:gd name="connsiteX1" fmla="*/ 0 w 133620"/>
                  <a:gd name="connsiteY1" fmla="*/ 0 h 195019"/>
                  <a:gd name="connsiteX2" fmla="*/ 133621 w 133620"/>
                  <a:gd name="connsiteY2" fmla="*/ 0 h 195019"/>
                  <a:gd name="connsiteX3" fmla="*/ 133621 w 133620"/>
                  <a:gd name="connsiteY3" fmla="*/ 30109 h 195019"/>
                  <a:gd name="connsiteX4" fmla="*/ 34225 w 133620"/>
                  <a:gd name="connsiteY4" fmla="*/ 30109 h 195019"/>
                  <a:gd name="connsiteX5" fmla="*/ 34225 w 133620"/>
                  <a:gd name="connsiteY5" fmla="*/ 80703 h 195019"/>
                  <a:gd name="connsiteX6" fmla="*/ 131583 w 133620"/>
                  <a:gd name="connsiteY6" fmla="*/ 80703 h 195019"/>
                  <a:gd name="connsiteX7" fmla="*/ 131583 w 133620"/>
                  <a:gd name="connsiteY7" fmla="*/ 110811 h 195019"/>
                  <a:gd name="connsiteX8" fmla="*/ 34225 w 133620"/>
                  <a:gd name="connsiteY8" fmla="*/ 110811 h 195019"/>
                  <a:gd name="connsiteX9" fmla="*/ 34225 w 133620"/>
                  <a:gd name="connsiteY9" fmla="*/ 164912 h 195019"/>
                  <a:gd name="connsiteX10" fmla="*/ 133621 w 133620"/>
                  <a:gd name="connsiteY10" fmla="*/ 164912 h 195019"/>
                  <a:gd name="connsiteX11" fmla="*/ 133621 w 133620"/>
                  <a:gd name="connsiteY11" fmla="*/ 195020 h 195019"/>
                  <a:gd name="connsiteX12" fmla="*/ 0 w 133620"/>
                  <a:gd name="connsiteY12" fmla="*/ 195020 h 19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20" h="195019">
                    <a:moveTo>
                      <a:pt x="0" y="195020"/>
                    </a:moveTo>
                    <a:lnTo>
                      <a:pt x="0" y="0"/>
                    </a:lnTo>
                    <a:lnTo>
                      <a:pt x="133621" y="0"/>
                    </a:lnTo>
                    <a:lnTo>
                      <a:pt x="133621" y="30109"/>
                    </a:lnTo>
                    <a:lnTo>
                      <a:pt x="34225" y="30109"/>
                    </a:lnTo>
                    <a:lnTo>
                      <a:pt x="34225" y="80703"/>
                    </a:lnTo>
                    <a:lnTo>
                      <a:pt x="131583" y="80703"/>
                    </a:lnTo>
                    <a:lnTo>
                      <a:pt x="131583" y="110811"/>
                    </a:lnTo>
                    <a:lnTo>
                      <a:pt x="34225" y="110811"/>
                    </a:lnTo>
                    <a:lnTo>
                      <a:pt x="34225" y="164912"/>
                    </a:lnTo>
                    <a:lnTo>
                      <a:pt x="133621" y="164912"/>
                    </a:lnTo>
                    <a:lnTo>
                      <a:pt x="133621" y="195020"/>
                    </a:lnTo>
                    <a:lnTo>
                      <a:pt x="0" y="195020"/>
                    </a:lnTo>
                    <a:close/>
                  </a:path>
                </a:pathLst>
              </a:custGeom>
              <a:solidFill>
                <a:srgbClr val="231F20"/>
              </a:solidFill>
              <a:ln w="1153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229274F-F380-4138-B885-31E60DB5B575}"/>
                  </a:ext>
                </a:extLst>
              </p:cNvPr>
              <p:cNvSpPr/>
              <p:nvPr/>
            </p:nvSpPr>
            <p:spPr>
              <a:xfrm>
                <a:off x="2574651" y="2989798"/>
                <a:ext cx="174574" cy="195019"/>
              </a:xfrm>
              <a:custGeom>
                <a:avLst/>
                <a:gdLst>
                  <a:gd name="connsiteX0" fmla="*/ 0 w 174574"/>
                  <a:gd name="connsiteY0" fmla="*/ 195020 h 195019"/>
                  <a:gd name="connsiteX1" fmla="*/ 0 w 174574"/>
                  <a:gd name="connsiteY1" fmla="*/ 0 h 195019"/>
                  <a:gd name="connsiteX2" fmla="*/ 72529 w 174574"/>
                  <a:gd name="connsiteY2" fmla="*/ 0 h 195019"/>
                  <a:gd name="connsiteX3" fmla="*/ 174575 w 174574"/>
                  <a:gd name="connsiteY3" fmla="*/ 97662 h 195019"/>
                  <a:gd name="connsiteX4" fmla="*/ 72529 w 174574"/>
                  <a:gd name="connsiteY4" fmla="*/ 195020 h 195019"/>
                  <a:gd name="connsiteX5" fmla="*/ 0 w 174574"/>
                  <a:gd name="connsiteY5" fmla="*/ 195020 h 195019"/>
                  <a:gd name="connsiteX6" fmla="*/ 139472 w 174574"/>
                  <a:gd name="connsiteY6" fmla="*/ 97662 h 195019"/>
                  <a:gd name="connsiteX7" fmla="*/ 72529 w 174574"/>
                  <a:gd name="connsiteY7" fmla="*/ 30109 h 195019"/>
                  <a:gd name="connsiteX8" fmla="*/ 34227 w 174574"/>
                  <a:gd name="connsiteY8" fmla="*/ 30109 h 195019"/>
                  <a:gd name="connsiteX9" fmla="*/ 34227 w 174574"/>
                  <a:gd name="connsiteY9" fmla="*/ 164912 h 195019"/>
                  <a:gd name="connsiteX10" fmla="*/ 72529 w 174574"/>
                  <a:gd name="connsiteY10" fmla="*/ 164912 h 195019"/>
                  <a:gd name="connsiteX11" fmla="*/ 139472 w 174574"/>
                  <a:gd name="connsiteY11" fmla="*/ 97662 h 19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574" h="195019">
                    <a:moveTo>
                      <a:pt x="0" y="195020"/>
                    </a:moveTo>
                    <a:lnTo>
                      <a:pt x="0" y="0"/>
                    </a:lnTo>
                    <a:lnTo>
                      <a:pt x="72529" y="0"/>
                    </a:lnTo>
                    <a:cubicBezTo>
                      <a:pt x="133337" y="0"/>
                      <a:pt x="174575" y="40341"/>
                      <a:pt x="174575" y="97662"/>
                    </a:cubicBezTo>
                    <a:cubicBezTo>
                      <a:pt x="174575" y="154964"/>
                      <a:pt x="133337" y="195020"/>
                      <a:pt x="72529" y="195020"/>
                    </a:cubicBezTo>
                    <a:lnTo>
                      <a:pt x="0" y="195020"/>
                    </a:lnTo>
                    <a:close/>
                    <a:moveTo>
                      <a:pt x="139472" y="97662"/>
                    </a:moveTo>
                    <a:cubicBezTo>
                      <a:pt x="139472" y="59931"/>
                      <a:pt x="116091" y="30109"/>
                      <a:pt x="72529" y="30109"/>
                    </a:cubicBezTo>
                    <a:lnTo>
                      <a:pt x="34227" y="30109"/>
                    </a:lnTo>
                    <a:lnTo>
                      <a:pt x="34227" y="164912"/>
                    </a:lnTo>
                    <a:lnTo>
                      <a:pt x="72529" y="164912"/>
                    </a:lnTo>
                    <a:cubicBezTo>
                      <a:pt x="114908" y="164912"/>
                      <a:pt x="139472" y="134498"/>
                      <a:pt x="139472" y="97662"/>
                    </a:cubicBezTo>
                    <a:close/>
                  </a:path>
                </a:pathLst>
              </a:custGeom>
              <a:solidFill>
                <a:srgbClr val="231F20"/>
              </a:solidFill>
              <a:ln w="1153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0183ADE-EAEE-4678-BF9A-3738B2153B26}"/>
                  </a:ext>
                </a:extLst>
              </p:cNvPr>
              <p:cNvSpPr/>
              <p:nvPr/>
            </p:nvSpPr>
            <p:spPr>
              <a:xfrm>
                <a:off x="2789444" y="2989798"/>
                <a:ext cx="34226" cy="195019"/>
              </a:xfrm>
              <a:custGeom>
                <a:avLst/>
                <a:gdLst>
                  <a:gd name="connsiteX0" fmla="*/ 0 w 34226"/>
                  <a:gd name="connsiteY0" fmla="*/ 195020 h 195019"/>
                  <a:gd name="connsiteX1" fmla="*/ 0 w 34226"/>
                  <a:gd name="connsiteY1" fmla="*/ 0 h 195019"/>
                  <a:gd name="connsiteX2" fmla="*/ 34227 w 34226"/>
                  <a:gd name="connsiteY2" fmla="*/ 0 h 195019"/>
                  <a:gd name="connsiteX3" fmla="*/ 34227 w 34226"/>
                  <a:gd name="connsiteY3" fmla="*/ 195020 h 195019"/>
                  <a:gd name="connsiteX4" fmla="*/ 0 w 34226"/>
                  <a:gd name="connsiteY4" fmla="*/ 195020 h 19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26" h="195019">
                    <a:moveTo>
                      <a:pt x="0" y="195020"/>
                    </a:moveTo>
                    <a:lnTo>
                      <a:pt x="0" y="0"/>
                    </a:lnTo>
                    <a:lnTo>
                      <a:pt x="34227" y="0"/>
                    </a:lnTo>
                    <a:lnTo>
                      <a:pt x="34227" y="195020"/>
                    </a:lnTo>
                    <a:lnTo>
                      <a:pt x="0" y="195020"/>
                    </a:lnTo>
                    <a:close/>
                  </a:path>
                </a:pathLst>
              </a:custGeom>
              <a:solidFill>
                <a:srgbClr val="231F20"/>
              </a:solidFill>
              <a:ln w="1153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8707726-A029-49E0-9AE7-82F46B291003}"/>
                  </a:ext>
                </a:extLst>
              </p:cNvPr>
              <p:cNvSpPr/>
              <p:nvPr/>
            </p:nvSpPr>
            <p:spPr>
              <a:xfrm>
                <a:off x="2859872" y="2989798"/>
                <a:ext cx="152334" cy="195019"/>
              </a:xfrm>
              <a:custGeom>
                <a:avLst/>
                <a:gdLst>
                  <a:gd name="connsiteX0" fmla="*/ 59056 w 152334"/>
                  <a:gd name="connsiteY0" fmla="*/ 195020 h 195019"/>
                  <a:gd name="connsiteX1" fmla="*/ 59056 w 152334"/>
                  <a:gd name="connsiteY1" fmla="*/ 30109 h 195019"/>
                  <a:gd name="connsiteX2" fmla="*/ 0 w 152334"/>
                  <a:gd name="connsiteY2" fmla="*/ 30109 h 195019"/>
                  <a:gd name="connsiteX3" fmla="*/ 0 w 152334"/>
                  <a:gd name="connsiteY3" fmla="*/ 0 h 195019"/>
                  <a:gd name="connsiteX4" fmla="*/ 152335 w 152334"/>
                  <a:gd name="connsiteY4" fmla="*/ 0 h 195019"/>
                  <a:gd name="connsiteX5" fmla="*/ 152335 w 152334"/>
                  <a:gd name="connsiteY5" fmla="*/ 30109 h 195019"/>
                  <a:gd name="connsiteX6" fmla="*/ 93256 w 152334"/>
                  <a:gd name="connsiteY6" fmla="*/ 30109 h 195019"/>
                  <a:gd name="connsiteX7" fmla="*/ 93256 w 152334"/>
                  <a:gd name="connsiteY7" fmla="*/ 195020 h 195019"/>
                  <a:gd name="connsiteX8" fmla="*/ 59056 w 152334"/>
                  <a:gd name="connsiteY8" fmla="*/ 195020 h 19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34" h="195019">
                    <a:moveTo>
                      <a:pt x="59056" y="195020"/>
                    </a:moveTo>
                    <a:lnTo>
                      <a:pt x="59056" y="30109"/>
                    </a:lnTo>
                    <a:lnTo>
                      <a:pt x="0" y="30109"/>
                    </a:lnTo>
                    <a:lnTo>
                      <a:pt x="0" y="0"/>
                    </a:lnTo>
                    <a:lnTo>
                      <a:pt x="152335" y="0"/>
                    </a:lnTo>
                    <a:lnTo>
                      <a:pt x="152335" y="30109"/>
                    </a:lnTo>
                    <a:lnTo>
                      <a:pt x="93256" y="30109"/>
                    </a:lnTo>
                    <a:lnTo>
                      <a:pt x="93256" y="195020"/>
                    </a:lnTo>
                    <a:lnTo>
                      <a:pt x="59056" y="195020"/>
                    </a:lnTo>
                    <a:close/>
                  </a:path>
                </a:pathLst>
              </a:custGeom>
              <a:solidFill>
                <a:srgbClr val="231F20"/>
              </a:solidFill>
              <a:ln w="1153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2309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17F45210-2D91-43E1-A5A4-810A7F1B913D}"/>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lvl1pPr>
              <a:spcAft>
                <a:spcPts val="1200"/>
              </a:spcAf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descr="Spotting a scam icon">
            <a:extLst>
              <a:ext uri="{FF2B5EF4-FFF2-40B4-BE49-F238E27FC236}">
                <a16:creationId xmlns:a16="http://schemas.microsoft.com/office/drawing/2014/main" id="{F509BEFE-8EBA-44D9-B0FC-82E79B532FE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16098" y="2775909"/>
            <a:ext cx="2041019" cy="1950808"/>
          </a:xfrm>
          <a:prstGeom prst="rect">
            <a:avLst/>
          </a:prstGeom>
        </p:spPr>
      </p:pic>
    </p:spTree>
    <p:extLst>
      <p:ext uri="{BB962C8B-B14F-4D97-AF65-F5344CB8AC3E}">
        <p14:creationId xmlns:p14="http://schemas.microsoft.com/office/powerpoint/2010/main" val="71736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17F45210-2D91-43E1-A5A4-810A7F1B913D}"/>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descr="Finance icon">
            <a:extLst>
              <a:ext uri="{FF2B5EF4-FFF2-40B4-BE49-F238E27FC236}">
                <a16:creationId xmlns:a16="http://schemas.microsoft.com/office/drawing/2014/main" id="{3AA933DC-3D04-4991-8E13-944487BED5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26722" y="3268229"/>
            <a:ext cx="1930566" cy="1012370"/>
          </a:xfrm>
          <a:prstGeom prst="rect">
            <a:avLst/>
          </a:prstGeom>
        </p:spPr>
      </p:pic>
    </p:spTree>
    <p:extLst>
      <p:ext uri="{BB962C8B-B14F-4D97-AF65-F5344CB8AC3E}">
        <p14:creationId xmlns:p14="http://schemas.microsoft.com/office/powerpoint/2010/main" val="407882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17F45210-2D91-43E1-A5A4-810A7F1B913D}"/>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descr="Checklist icon">
            <a:extLst>
              <a:ext uri="{FF2B5EF4-FFF2-40B4-BE49-F238E27FC236}">
                <a16:creationId xmlns:a16="http://schemas.microsoft.com/office/drawing/2014/main" id="{1977F7E6-6A7F-4A98-9FC8-2E17804940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28787" y="2747282"/>
            <a:ext cx="1526879" cy="2029007"/>
          </a:xfrm>
          <a:prstGeom prst="rect">
            <a:avLst/>
          </a:prstGeom>
        </p:spPr>
      </p:pic>
    </p:spTree>
    <p:extLst>
      <p:ext uri="{BB962C8B-B14F-4D97-AF65-F5344CB8AC3E}">
        <p14:creationId xmlns:p14="http://schemas.microsoft.com/office/powerpoint/2010/main" val="138451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17F45210-2D91-43E1-A5A4-810A7F1B913D}"/>
              </a:ext>
            </a:extLst>
          </p:cNvPr>
          <p:cNvSpPr>
            <a:spLocks noGrp="1"/>
          </p:cNvSpPr>
          <p:nvPr>
            <p:ph idx="1"/>
          </p:nvPr>
        </p:nvSpPr>
        <p:spPr>
          <a:xfrm>
            <a:off x="4742822" y="2341265"/>
            <a:ext cx="6610978" cy="34365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descr="Free resources icon">
            <a:extLst>
              <a:ext uri="{FF2B5EF4-FFF2-40B4-BE49-F238E27FC236}">
                <a16:creationId xmlns:a16="http://schemas.microsoft.com/office/drawing/2014/main" id="{FBDEF3EB-C08D-4F12-BDDB-D605CD9129B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6380" y="2826426"/>
            <a:ext cx="2801607" cy="2101205"/>
          </a:xfrm>
          <a:prstGeom prst="rect">
            <a:avLst/>
          </a:prstGeom>
        </p:spPr>
      </p:pic>
    </p:spTree>
    <p:extLst>
      <p:ext uri="{BB962C8B-B14F-4D97-AF65-F5344CB8AC3E}">
        <p14:creationId xmlns:p14="http://schemas.microsoft.com/office/powerpoint/2010/main" val="140591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08E64-4362-4ED2-8DDE-FE200E21F520}"/>
              </a:ext>
            </a:extLst>
          </p:cNvPr>
          <p:cNvSpPr/>
          <p:nvPr userDrawn="1"/>
        </p:nvSpPr>
        <p:spPr>
          <a:xfrm>
            <a:off x="381000" y="365126"/>
            <a:ext cx="11430000" cy="1252654"/>
          </a:xfrm>
          <a:prstGeom prst="rect">
            <a:avLst/>
          </a:prstGeom>
          <a:solidFill>
            <a:srgbClr val="F7E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5EEADA14-938E-42D9-87C9-3405A016CAE3}"/>
              </a:ext>
            </a:extLst>
          </p:cNvPr>
          <p:cNvSpPr>
            <a:spLocks noGrp="1"/>
          </p:cNvSpPr>
          <p:nvPr>
            <p:ph type="title"/>
          </p:nvPr>
        </p:nvSpPr>
        <p:spPr>
          <a:xfrm>
            <a:off x="838200" y="365126"/>
            <a:ext cx="10515600" cy="1252654"/>
          </a:xfrm>
          <a:prstGeom prst="rect">
            <a:avLst/>
          </a:prstGeom>
        </p:spPr>
        <p:txBody>
          <a:bodyPr vert="horz" lIns="91440" tIns="45720" rIns="91440" bIns="45720" rtlCol="0" anchor="ctr">
            <a:normAutofit/>
          </a:bodyPr>
          <a:lstStyle>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17F45210-2D91-43E1-A5A4-810A7F1B913D}"/>
              </a:ext>
            </a:extLst>
          </p:cNvPr>
          <p:cNvSpPr>
            <a:spLocks noGrp="1"/>
          </p:cNvSpPr>
          <p:nvPr>
            <p:ph idx="1"/>
          </p:nvPr>
        </p:nvSpPr>
        <p:spPr>
          <a:xfrm>
            <a:off x="2790511" y="2341265"/>
            <a:ext cx="6610978" cy="34365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167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97179-CB30-4ED0-85CC-3717FF6D287B}" type="datetimeFigureOut">
              <a:rPr lang="en-US" smtClean="0"/>
              <a:t>7/26/2023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E3A3B-3CFC-4D22-A17C-FBC1386BBF14}" type="slidenum">
              <a:rPr lang="en-US" smtClean="0"/>
              <a:t>‹#›</a:t>
            </a:fld>
            <a:endParaRPr lang="en-US" dirty="0"/>
          </a:p>
        </p:txBody>
      </p:sp>
    </p:spTree>
    <p:extLst>
      <p:ext uri="{BB962C8B-B14F-4D97-AF65-F5344CB8AC3E}">
        <p14:creationId xmlns:p14="http://schemas.microsoft.com/office/powerpoint/2010/main" val="405870076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6" r:id="rId3"/>
    <p:sldLayoutId id="2147483677" r:id="rId4"/>
    <p:sldLayoutId id="2147483678" r:id="rId5"/>
    <p:sldLayoutId id="2147483679" r:id="rId6"/>
    <p:sldLayoutId id="2147483680" r:id="rId7"/>
    <p:sldLayoutId id="2147483682" r:id="rId8"/>
    <p:sldLayoutId id="2147483681" r:id="rId9"/>
    <p:sldLayoutId id="2147483668" r:id="rId10"/>
    <p:sldLayoutId id="2147483683" r:id="rId11"/>
  </p:sldLayoutIdLst>
  <p:txStyles>
    <p:titleStyle>
      <a:lvl1pPr algn="ctr" defTabSz="914400" rtl="0" eaLnBrk="1" latinLnBrk="0" hangingPunct="1">
        <a:lnSpc>
          <a:spcPct val="90000"/>
        </a:lnSpc>
        <a:spcBef>
          <a:spcPct val="0"/>
        </a:spcBef>
        <a:buNone/>
        <a:defRPr sz="4400" b="1"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F532-B1A1-493E-8A5E-81A68EB56D4F}"/>
              </a:ext>
            </a:extLst>
          </p:cNvPr>
          <p:cNvSpPr>
            <a:spLocks noGrp="1"/>
          </p:cNvSpPr>
          <p:nvPr>
            <p:ph type="title"/>
          </p:nvPr>
        </p:nvSpPr>
        <p:spPr>
          <a:xfrm>
            <a:off x="4968073" y="2639025"/>
            <a:ext cx="5114390" cy="2244474"/>
          </a:xfrm>
        </p:spPr>
        <p:txBody>
          <a:bodyPr/>
          <a:lstStyle/>
          <a:p>
            <a:r>
              <a:rPr lang="en-US" dirty="0"/>
              <a:t>Taking Control of Your Credit Report</a:t>
            </a:r>
          </a:p>
        </p:txBody>
      </p:sp>
      <p:sp>
        <p:nvSpPr>
          <p:cNvPr id="5" name="Text Placeholder 4">
            <a:extLst>
              <a:ext uri="{FF2B5EF4-FFF2-40B4-BE49-F238E27FC236}">
                <a16:creationId xmlns:a16="http://schemas.microsoft.com/office/drawing/2014/main" id="{6A149146-460C-4C79-AFD4-7EB057A90013}"/>
              </a:ext>
            </a:extLst>
          </p:cNvPr>
          <p:cNvSpPr>
            <a:spLocks noGrp="1"/>
          </p:cNvSpPr>
          <p:nvPr>
            <p:ph type="body" sz="quarter" idx="11"/>
          </p:nvPr>
        </p:nvSpPr>
        <p:spPr/>
        <p:txBody>
          <a:bodyPr>
            <a:normAutofit/>
          </a:bodyPr>
          <a:lstStyle/>
          <a:p>
            <a:r>
              <a:rPr lang="en-US" dirty="0"/>
              <a:t>First name Last name  |  Date</a:t>
            </a:r>
          </a:p>
        </p:txBody>
      </p:sp>
    </p:spTree>
    <p:extLst>
      <p:ext uri="{BB962C8B-B14F-4D97-AF65-F5344CB8AC3E}">
        <p14:creationId xmlns:p14="http://schemas.microsoft.com/office/powerpoint/2010/main" val="769126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7B8A0D-6A85-4C50-8FA0-07CC13FDAC2B}"/>
              </a:ext>
            </a:extLst>
          </p:cNvPr>
          <p:cNvSpPr>
            <a:spLocks noGrp="1"/>
          </p:cNvSpPr>
          <p:nvPr>
            <p:ph type="title"/>
          </p:nvPr>
        </p:nvSpPr>
        <p:spPr>
          <a:xfrm>
            <a:off x="482600" y="365126"/>
            <a:ext cx="11176000" cy="1252654"/>
          </a:xfrm>
        </p:spPr>
        <p:txBody>
          <a:bodyPr>
            <a:normAutofit/>
          </a:bodyPr>
          <a:lstStyle/>
          <a:p>
            <a:r>
              <a:rPr lang="en-US" sz="3600" dirty="0"/>
              <a:t>How To Spot Credit Repair Scams</a:t>
            </a:r>
          </a:p>
        </p:txBody>
      </p:sp>
      <p:sp>
        <p:nvSpPr>
          <p:cNvPr id="2" name="TextBox 1">
            <a:extLst>
              <a:ext uri="{FF2B5EF4-FFF2-40B4-BE49-F238E27FC236}">
                <a16:creationId xmlns:a16="http://schemas.microsoft.com/office/drawing/2014/main" id="{35990117-7423-9950-5685-5901610E5BF4}"/>
              </a:ext>
            </a:extLst>
          </p:cNvPr>
          <p:cNvSpPr txBox="1"/>
          <p:nvPr/>
        </p:nvSpPr>
        <p:spPr>
          <a:xfrm>
            <a:off x="2093926" y="2087463"/>
            <a:ext cx="987171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Arial" panose="020B0604020202020204" pitchFamily="34" charset="0"/>
                <a:cs typeface="Arial" panose="020B0604020202020204" pitchFamily="34" charset="0"/>
              </a:rPr>
              <a:t>Scammers say</a:t>
            </a: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ea typeface="+mn-lt"/>
                <a:cs typeface="Arial" panose="020B0604020202020204" pitchFamily="34" charset="0"/>
              </a:rPr>
              <a:t>Credit problems? No problem!</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ea typeface="+mn-lt"/>
              <a:cs typeface="Arial" panose="020B0604020202020204" pitchFamily="34" charset="0"/>
            </a:endParaRPr>
          </a:p>
          <a:p>
            <a:endParaRPr lang="en-US" sz="2800" dirty="0">
              <a:latin typeface="Arial" panose="020B0604020202020204" pitchFamily="34" charset="0"/>
              <a:ea typeface="+mn-lt"/>
              <a:cs typeface="Arial" panose="020B0604020202020204" pitchFamily="34" charset="0"/>
            </a:endParaRPr>
          </a:p>
          <a:p>
            <a:r>
              <a:rPr lang="en-US" sz="2800" b="1" dirty="0">
                <a:latin typeface="Arial" panose="020B0604020202020204" pitchFamily="34" charset="0"/>
                <a:ea typeface="+mn-lt"/>
                <a:cs typeface="Arial" panose="020B0604020202020204" pitchFamily="34" charset="0"/>
              </a:rPr>
              <a:t>Scammer say</a:t>
            </a:r>
            <a:r>
              <a:rPr lang="en-US" sz="2800" dirty="0">
                <a:latin typeface="Arial" panose="020B0604020202020204" pitchFamily="34" charset="0"/>
                <a:ea typeface="+mn-lt"/>
                <a:cs typeface="Arial" panose="020B0604020202020204" pitchFamily="34" charset="0"/>
              </a:rPr>
              <a:t>: We can remove bankruptcies, judgments, liens, and bad loans from your credit file forever!</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ea typeface="+mn-lt"/>
              <a:cs typeface="Arial" panose="020B0604020202020204" pitchFamily="34" charset="0"/>
            </a:endParaRPr>
          </a:p>
          <a:p>
            <a:r>
              <a:rPr lang="en-US" sz="2800" b="1" dirty="0">
                <a:latin typeface="Arial" panose="020B0604020202020204" pitchFamily="34" charset="0"/>
                <a:ea typeface="+mn-lt"/>
                <a:cs typeface="Arial" panose="020B0604020202020204" pitchFamily="34" charset="0"/>
              </a:rPr>
              <a:t>Scammers say</a:t>
            </a:r>
            <a:r>
              <a:rPr lang="en-US" sz="2800" dirty="0">
                <a:latin typeface="Arial" panose="020B0604020202020204" pitchFamily="34" charset="0"/>
                <a:ea typeface="+mn-lt"/>
                <a:cs typeface="Arial" panose="020B0604020202020204" pitchFamily="34" charset="0"/>
              </a:rPr>
              <a:t>: We can erase your bad credit, guaranteed! </a:t>
            </a:r>
          </a:p>
          <a:p>
            <a:endParaRPr lang="en-US" sz="2800" dirty="0">
              <a:latin typeface="Arial" panose="020B0604020202020204" pitchFamily="34" charset="0"/>
              <a:ea typeface="+mn-lt"/>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3" name="Arrow: Right 2">
            <a:extLst>
              <a:ext uri="{FF2B5EF4-FFF2-40B4-BE49-F238E27FC236}">
                <a16:creationId xmlns:a16="http://schemas.microsoft.com/office/drawing/2014/main" id="{496643BB-5FB2-0C5A-93B6-32FCAC2936A9}"/>
              </a:ext>
            </a:extLst>
          </p:cNvPr>
          <p:cNvSpPr/>
          <p:nvPr/>
        </p:nvSpPr>
        <p:spPr>
          <a:xfrm>
            <a:off x="824592" y="2091887"/>
            <a:ext cx="977660" cy="488830"/>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25BF744A-68A1-27B2-A595-DC926268FB78}"/>
              </a:ext>
            </a:extLst>
          </p:cNvPr>
          <p:cNvSpPr/>
          <p:nvPr/>
        </p:nvSpPr>
        <p:spPr>
          <a:xfrm>
            <a:off x="821530" y="3596020"/>
            <a:ext cx="977660" cy="488830"/>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1DD49471-5CD9-AA13-35F8-9DBF32C10EB3}"/>
              </a:ext>
            </a:extLst>
          </p:cNvPr>
          <p:cNvSpPr/>
          <p:nvPr/>
        </p:nvSpPr>
        <p:spPr>
          <a:xfrm>
            <a:off x="821530" y="5045237"/>
            <a:ext cx="977660" cy="488830"/>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50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61C6-5CD9-4540-881B-EBD352346AA3}"/>
              </a:ext>
            </a:extLst>
          </p:cNvPr>
          <p:cNvSpPr>
            <a:spLocks noGrp="1"/>
          </p:cNvSpPr>
          <p:nvPr>
            <p:ph type="title"/>
          </p:nvPr>
        </p:nvSpPr>
        <p:spPr/>
        <p:txBody>
          <a:bodyPr>
            <a:normAutofit fontScale="90000"/>
          </a:bodyPr>
          <a:lstStyle/>
          <a:p>
            <a:r>
              <a:rPr lang="en-US" dirty="0"/>
              <a:t>Credit Repair Scams – </a:t>
            </a:r>
            <a:br>
              <a:rPr lang="en-US" dirty="0"/>
            </a:br>
            <a:r>
              <a:rPr lang="en-US" dirty="0"/>
              <a:t>Look For the Red Flags</a:t>
            </a:r>
          </a:p>
        </p:txBody>
      </p:sp>
      <p:sp>
        <p:nvSpPr>
          <p:cNvPr id="3" name="Content Placeholder 2">
            <a:extLst>
              <a:ext uri="{FF2B5EF4-FFF2-40B4-BE49-F238E27FC236}">
                <a16:creationId xmlns:a16="http://schemas.microsoft.com/office/drawing/2014/main" id="{750B3B6E-FBDC-4CD0-8B05-06E892B3DF93}"/>
              </a:ext>
            </a:extLst>
          </p:cNvPr>
          <p:cNvSpPr>
            <a:spLocks noGrp="1"/>
          </p:cNvSpPr>
          <p:nvPr>
            <p:ph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ea typeface="Calibri" panose="020F0502020204030204" pitchFamily="34" charset="0"/>
              </a:rPr>
              <a:t>Scammers insist you pay them before they help you</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ea typeface="Calibri" panose="020F0502020204030204" pitchFamily="34" charset="0"/>
              </a:rPr>
              <a:t>Scammers tell you not to contact the credit bureaus yourself</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ea typeface="Calibri" panose="020F0502020204030204" pitchFamily="34" charset="0"/>
              </a:rPr>
              <a:t>Scammers tell you to dispute </a:t>
            </a:r>
            <a:r>
              <a:rPr lang="en-US" sz="2000" b="1" dirty="0">
                <a:effectLst/>
                <a:ea typeface="Calibri" panose="020F0502020204030204" pitchFamily="34" charset="0"/>
              </a:rPr>
              <a:t>accurate</a:t>
            </a:r>
            <a:r>
              <a:rPr lang="en-US" sz="2000" dirty="0">
                <a:effectLst/>
                <a:ea typeface="Calibri" panose="020F0502020204030204" pitchFamily="34" charset="0"/>
              </a:rPr>
              <a:t> information on your credit report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dirty="0">
                <a:effectLst/>
                <a:ea typeface="Calibri" panose="020F0502020204030204" pitchFamily="34" charset="0"/>
              </a:rPr>
              <a:t>Scammers tell you to lie on your credit and loan applications</a:t>
            </a:r>
          </a:p>
          <a:p>
            <a:pPr marL="0" marR="0" indent="0">
              <a:lnSpc>
                <a:spcPct val="107000"/>
              </a:lnSpc>
              <a:spcBef>
                <a:spcPts val="0"/>
              </a:spcBef>
              <a:spcAft>
                <a:spcPts val="800"/>
              </a:spcAft>
              <a:buNone/>
            </a:pPr>
            <a:r>
              <a:rPr lang="en-US" sz="2000" dirty="0">
                <a:effectLst/>
                <a:ea typeface="Calibri" panose="020F0502020204030204" pitchFamily="34" charset="0"/>
              </a:rPr>
              <a:t>Learn more at </a:t>
            </a:r>
            <a:r>
              <a:rPr lang="en-US" sz="2000" b="1" dirty="0">
                <a:effectLst/>
                <a:ea typeface="Calibri" panose="020F0502020204030204" pitchFamily="34" charset="0"/>
              </a:rPr>
              <a:t>ftc.gov/credit</a:t>
            </a:r>
            <a:r>
              <a:rPr lang="en-US" sz="2000" dirty="0">
                <a:effectLst/>
                <a:ea typeface="Calibri" panose="020F0502020204030204" pitchFamily="34" charset="0"/>
              </a:rPr>
              <a:t>, “Fixing Your Credit FAQs”</a:t>
            </a:r>
          </a:p>
          <a:p>
            <a:endParaRPr lang="en-US" dirty="0"/>
          </a:p>
        </p:txBody>
      </p:sp>
    </p:spTree>
    <p:extLst>
      <p:ext uri="{BB962C8B-B14F-4D97-AF65-F5344CB8AC3E}">
        <p14:creationId xmlns:p14="http://schemas.microsoft.com/office/powerpoint/2010/main" val="227864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14A7-BBD4-41EE-83A7-3649BF9EDD50}"/>
              </a:ext>
            </a:extLst>
          </p:cNvPr>
          <p:cNvSpPr>
            <a:spLocks noGrp="1"/>
          </p:cNvSpPr>
          <p:nvPr>
            <p:ph type="title"/>
          </p:nvPr>
        </p:nvSpPr>
        <p:spPr/>
        <p:txBody>
          <a:bodyPr/>
          <a:lstStyle/>
          <a:p>
            <a:r>
              <a:rPr lang="en-US" dirty="0"/>
              <a:t>Take Control of Your Credit</a:t>
            </a:r>
          </a:p>
        </p:txBody>
      </p:sp>
      <p:sp>
        <p:nvSpPr>
          <p:cNvPr id="3" name="Content Placeholder 2">
            <a:extLst>
              <a:ext uri="{FF2B5EF4-FFF2-40B4-BE49-F238E27FC236}">
                <a16:creationId xmlns:a16="http://schemas.microsoft.com/office/drawing/2014/main" id="{A2E85433-FCC4-4B0F-B3DD-F19AC4605727}"/>
              </a:ext>
            </a:extLst>
          </p:cNvPr>
          <p:cNvSpPr>
            <a:spLocks noGrp="1"/>
          </p:cNvSpPr>
          <p:nvPr>
            <p:ph idx="1"/>
          </p:nvPr>
        </p:nvSpPr>
        <p:spPr/>
        <p:txBody>
          <a:bodyPr>
            <a:normAutofit fontScale="92500"/>
          </a:bodyPr>
          <a:lstStyle/>
          <a:p>
            <a:pPr marL="342900" marR="0" lvl="0" indent="-342900">
              <a:lnSpc>
                <a:spcPct val="107000"/>
              </a:lnSpc>
              <a:spcBef>
                <a:spcPts val="800"/>
              </a:spcBef>
              <a:spcAft>
                <a:spcPts val="0"/>
              </a:spcAft>
              <a:buFont typeface="Symbol" panose="05050102010706020507" pitchFamily="18" charset="2"/>
              <a:buChar char=""/>
            </a:pPr>
            <a:r>
              <a:rPr lang="en-US" dirty="0">
                <a:effectLst/>
                <a:ea typeface="Calibri" panose="020F0502020204030204" pitchFamily="34" charset="0"/>
              </a:rPr>
              <a:t>Pay bills by the due date</a:t>
            </a:r>
          </a:p>
          <a:p>
            <a:pPr marL="342900" marR="0" lvl="0" indent="-342900">
              <a:lnSpc>
                <a:spcPct val="107000"/>
              </a:lnSpc>
              <a:spcBef>
                <a:spcPts val="800"/>
              </a:spcBef>
              <a:spcAft>
                <a:spcPts val="0"/>
              </a:spcAft>
              <a:buFont typeface="Symbol" panose="05050102010706020507" pitchFamily="18" charset="2"/>
              <a:buChar char=""/>
            </a:pPr>
            <a:r>
              <a:rPr lang="en-US" dirty="0">
                <a:effectLst/>
                <a:ea typeface="Calibri" panose="020F0502020204030204" pitchFamily="34" charset="0"/>
              </a:rPr>
              <a:t>Pay off debt (especially credit card debt)</a:t>
            </a:r>
          </a:p>
          <a:p>
            <a:pPr marL="342900" marR="0" lvl="0" indent="-342900">
              <a:lnSpc>
                <a:spcPct val="107000"/>
              </a:lnSpc>
              <a:spcBef>
                <a:spcPts val="800"/>
              </a:spcBef>
              <a:spcAft>
                <a:spcPts val="0"/>
              </a:spcAft>
              <a:buFont typeface="Symbol" panose="05050102010706020507" pitchFamily="18" charset="2"/>
              <a:buChar char=""/>
            </a:pPr>
            <a:r>
              <a:rPr lang="en-US" dirty="0">
                <a:effectLst/>
                <a:ea typeface="Calibri" panose="020F0502020204030204" pitchFamily="34" charset="0"/>
              </a:rPr>
              <a:t>Avoid taking on new debt</a:t>
            </a:r>
          </a:p>
          <a:p>
            <a:pPr marL="342900" marR="0" lvl="0" indent="-342900">
              <a:lnSpc>
                <a:spcPct val="107000"/>
              </a:lnSpc>
              <a:spcBef>
                <a:spcPts val="800"/>
              </a:spcBef>
              <a:spcAft>
                <a:spcPts val="0"/>
              </a:spcAft>
              <a:buFont typeface="Symbol" panose="05050102010706020507" pitchFamily="18" charset="2"/>
              <a:buChar char=""/>
            </a:pPr>
            <a:r>
              <a:rPr lang="en-US" dirty="0">
                <a:effectLst/>
                <a:ea typeface="Calibri" panose="020F0502020204030204" pitchFamily="34" charset="0"/>
              </a:rPr>
              <a:t>Consider talking with a reputable credit counselor</a:t>
            </a:r>
          </a:p>
          <a:p>
            <a:pPr marL="342900" marR="0" lvl="0" indent="-342900">
              <a:lnSpc>
                <a:spcPct val="107000"/>
              </a:lnSpc>
              <a:spcBef>
                <a:spcPts val="800"/>
              </a:spcBef>
              <a:spcAft>
                <a:spcPts val="800"/>
              </a:spcAft>
              <a:buFont typeface="Symbol" panose="05050102010706020507" pitchFamily="18" charset="2"/>
              <a:buChar char=""/>
            </a:pPr>
            <a:r>
              <a:rPr lang="en-US" dirty="0">
                <a:effectLst/>
                <a:ea typeface="Calibri" panose="020F0502020204030204" pitchFamily="34" charset="0"/>
              </a:rPr>
              <a:t>Be patient!</a:t>
            </a:r>
          </a:p>
          <a:p>
            <a:endParaRPr lang="en-US" dirty="0"/>
          </a:p>
        </p:txBody>
      </p:sp>
    </p:spTree>
    <p:extLst>
      <p:ext uri="{BB962C8B-B14F-4D97-AF65-F5344CB8AC3E}">
        <p14:creationId xmlns:p14="http://schemas.microsoft.com/office/powerpoint/2010/main" val="377784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ABF7EB-F87B-40FB-A025-13BB0B25DC7B}"/>
              </a:ext>
            </a:extLst>
          </p:cNvPr>
          <p:cNvSpPr>
            <a:spLocks noGrp="1"/>
          </p:cNvSpPr>
          <p:nvPr>
            <p:ph type="title"/>
          </p:nvPr>
        </p:nvSpPr>
        <p:spPr/>
        <p:txBody>
          <a:bodyPr/>
          <a:lstStyle/>
          <a:p>
            <a:r>
              <a:rPr lang="en-US" dirty="0"/>
              <a:t>Report Fraud to the FTC</a:t>
            </a:r>
          </a:p>
        </p:txBody>
      </p:sp>
      <p:sp>
        <p:nvSpPr>
          <p:cNvPr id="5" name="Content Placeholder 4">
            <a:extLst>
              <a:ext uri="{FF2B5EF4-FFF2-40B4-BE49-F238E27FC236}">
                <a16:creationId xmlns:a16="http://schemas.microsoft.com/office/drawing/2014/main" id="{1A7F3754-C005-4B8B-A3BE-D64BC11CBC1F}"/>
              </a:ext>
            </a:extLst>
          </p:cNvPr>
          <p:cNvSpPr>
            <a:spLocks noGrp="1"/>
          </p:cNvSpPr>
          <p:nvPr>
            <p:ph idx="1"/>
          </p:nvPr>
        </p:nvSpPr>
        <p:spPr>
          <a:xfrm>
            <a:off x="7134729" y="2666119"/>
            <a:ext cx="4848726" cy="3436537"/>
          </a:xfrm>
        </p:spPr>
        <p:txBody>
          <a:bodyPr/>
          <a:lstStyle/>
          <a:p>
            <a:pPr marL="0" indent="0">
              <a:buNone/>
            </a:pPr>
            <a:r>
              <a:rPr lang="en-US" dirty="0"/>
              <a:t>English:</a:t>
            </a:r>
          </a:p>
          <a:p>
            <a:pPr marL="0" indent="0">
              <a:buNone/>
            </a:pPr>
            <a:r>
              <a:rPr lang="en-US" sz="3200" b="1" dirty="0"/>
              <a:t>ReportFraud.ftc.gov</a:t>
            </a:r>
          </a:p>
          <a:p>
            <a:pPr marL="0" indent="0">
              <a:buNone/>
            </a:pPr>
            <a:endParaRPr lang="en-US" dirty="0"/>
          </a:p>
          <a:p>
            <a:pPr marL="0" indent="0">
              <a:buNone/>
            </a:pPr>
            <a:r>
              <a:rPr lang="en-US" dirty="0"/>
              <a:t>Spanish:</a:t>
            </a:r>
          </a:p>
          <a:p>
            <a:pPr marL="0" indent="0">
              <a:buNone/>
            </a:pPr>
            <a:r>
              <a:rPr lang="en-US" sz="3200" b="1" dirty="0"/>
              <a:t>ReporteFraude.ftc.gov</a:t>
            </a:r>
          </a:p>
        </p:txBody>
      </p:sp>
      <p:pic>
        <p:nvPicPr>
          <p:cNvPr id="7" name="Picture 6" descr="Screenshot of ReportFraud.ftc.gov">
            <a:extLst>
              <a:ext uri="{FF2B5EF4-FFF2-40B4-BE49-F238E27FC236}">
                <a16:creationId xmlns:a16="http://schemas.microsoft.com/office/drawing/2014/main" id="{94AC8AC2-BBF5-42E3-AB9C-0A346BFBE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32" y="2071283"/>
            <a:ext cx="6323134" cy="3571528"/>
          </a:xfrm>
          <a:prstGeom prst="rect">
            <a:avLst/>
          </a:prstGeom>
        </p:spPr>
      </p:pic>
    </p:spTree>
    <p:extLst>
      <p:ext uri="{BB962C8B-B14F-4D97-AF65-F5344CB8AC3E}">
        <p14:creationId xmlns:p14="http://schemas.microsoft.com/office/powerpoint/2010/main" val="4269758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E1D4E-DEBE-44FF-8457-B385034C910F}"/>
              </a:ext>
            </a:extLst>
          </p:cNvPr>
          <p:cNvSpPr>
            <a:spLocks noGrp="1"/>
          </p:cNvSpPr>
          <p:nvPr>
            <p:ph type="title"/>
          </p:nvPr>
        </p:nvSpPr>
        <p:spPr/>
        <p:txBody>
          <a:bodyPr>
            <a:normAutofit/>
          </a:bodyPr>
          <a:lstStyle/>
          <a:p>
            <a:r>
              <a:rPr lang="en-US" dirty="0"/>
              <a:t>Get and Share </a:t>
            </a:r>
            <a:r>
              <a:rPr lang="en-US"/>
              <a:t>FREE Resources</a:t>
            </a:r>
            <a:endParaRPr lang="en-US" dirty="0"/>
          </a:p>
        </p:txBody>
      </p:sp>
      <p:sp>
        <p:nvSpPr>
          <p:cNvPr id="5" name="Content Placeholder 4">
            <a:extLst>
              <a:ext uri="{FF2B5EF4-FFF2-40B4-BE49-F238E27FC236}">
                <a16:creationId xmlns:a16="http://schemas.microsoft.com/office/drawing/2014/main" id="{41087661-27BA-496B-8791-78ED3309E7DD}"/>
              </a:ext>
            </a:extLst>
          </p:cNvPr>
          <p:cNvSpPr>
            <a:spLocks noGrp="1"/>
          </p:cNvSpPr>
          <p:nvPr>
            <p:ph idx="1"/>
          </p:nvPr>
        </p:nvSpPr>
        <p:spPr>
          <a:xfrm>
            <a:off x="4742822" y="2341265"/>
            <a:ext cx="6915778" cy="3436537"/>
          </a:xfrm>
        </p:spPr>
        <p:txBody>
          <a:bodyPr/>
          <a:lstStyle/>
          <a:p>
            <a:endParaRPr lang="en-US" dirty="0"/>
          </a:p>
          <a:p>
            <a:pPr marL="342900" marR="0" lvl="0" indent="-342900">
              <a:lnSpc>
                <a:spcPct val="107000"/>
              </a:lnSpc>
              <a:spcBef>
                <a:spcPts val="0"/>
              </a:spcBef>
              <a:spcAft>
                <a:spcPts val="1200"/>
              </a:spcAft>
              <a:buFont typeface="Symbol" panose="05050102010706020507" pitchFamily="18" charset="2"/>
              <a:buChar char=""/>
            </a:pPr>
            <a:r>
              <a:rPr lang="en-US" dirty="0">
                <a:effectLst/>
                <a:ea typeface="Calibri" panose="020F0502020204030204" pitchFamily="34" charset="0"/>
              </a:rPr>
              <a:t>Learn about credit: </a:t>
            </a:r>
            <a:r>
              <a:rPr lang="en-US" b="1" dirty="0">
                <a:effectLst/>
                <a:ea typeface="Calibri" panose="020F0502020204030204" pitchFamily="34" charset="0"/>
              </a:rPr>
              <a:t>ftc.gov/credit</a:t>
            </a:r>
            <a:endParaRPr lang="en-US" dirty="0">
              <a:effectLst/>
              <a:ea typeface="Calibri" panose="020F0502020204030204" pitchFamily="34" charset="0"/>
            </a:endParaRPr>
          </a:p>
          <a:p>
            <a:pPr marL="342900" marR="0" lvl="0" indent="-342900">
              <a:lnSpc>
                <a:spcPct val="106000"/>
              </a:lnSpc>
              <a:spcBef>
                <a:spcPts val="0"/>
              </a:spcBef>
              <a:spcAft>
                <a:spcPts val="1200"/>
              </a:spcAft>
              <a:buFont typeface="Symbol" panose="05050102010706020507" pitchFamily="18" charset="2"/>
              <a:buChar char=""/>
            </a:pPr>
            <a:r>
              <a:rPr lang="en-US" dirty="0">
                <a:effectLst/>
                <a:ea typeface="Calibri" panose="020F0502020204030204" pitchFamily="34" charset="0"/>
              </a:rPr>
              <a:t>Learn about scams: </a:t>
            </a:r>
            <a:r>
              <a:rPr lang="en-US" b="1" dirty="0">
                <a:effectLst/>
                <a:ea typeface="Calibri" panose="020F0502020204030204" pitchFamily="34" charset="0"/>
              </a:rPr>
              <a:t>consumer.ftc.gov</a:t>
            </a:r>
            <a:endParaRPr lang="en-US" dirty="0">
              <a:effectLst/>
              <a:ea typeface="Calibri" panose="020F0502020204030204" pitchFamily="34" charset="0"/>
            </a:endParaRPr>
          </a:p>
          <a:p>
            <a:pPr marL="342900" marR="0" lvl="0" indent="-342900">
              <a:lnSpc>
                <a:spcPct val="106000"/>
              </a:lnSpc>
              <a:spcBef>
                <a:spcPts val="0"/>
              </a:spcBef>
              <a:spcAft>
                <a:spcPts val="1200"/>
              </a:spcAft>
              <a:buFont typeface="Symbol" panose="05050102010706020507" pitchFamily="18" charset="2"/>
              <a:buChar char=""/>
            </a:pPr>
            <a:r>
              <a:rPr lang="en-US" dirty="0">
                <a:effectLst/>
                <a:ea typeface="Calibri" panose="020F0502020204030204" pitchFamily="34" charset="0"/>
              </a:rPr>
              <a:t>Keep in touch: </a:t>
            </a:r>
            <a:r>
              <a:rPr lang="en-US" b="1" dirty="0">
                <a:effectLst/>
                <a:ea typeface="Calibri" panose="020F0502020204030204" pitchFamily="34" charset="0"/>
              </a:rPr>
              <a:t>ftc.gov/</a:t>
            </a:r>
            <a:r>
              <a:rPr lang="en-US" b="1" dirty="0" err="1">
                <a:effectLst/>
                <a:ea typeface="Calibri" panose="020F0502020204030204" pitchFamily="34" charset="0"/>
              </a:rPr>
              <a:t>consumeralerts</a:t>
            </a:r>
            <a:endParaRPr lang="en-US" dirty="0">
              <a:effectLst/>
              <a:ea typeface="Calibri" panose="020F0502020204030204" pitchFamily="34" charset="0"/>
            </a:endParaRPr>
          </a:p>
          <a:p>
            <a:pPr marL="342900" marR="0" lvl="0" indent="-342900">
              <a:lnSpc>
                <a:spcPct val="106000"/>
              </a:lnSpc>
              <a:spcBef>
                <a:spcPts val="0"/>
              </a:spcBef>
              <a:spcAft>
                <a:spcPts val="1200"/>
              </a:spcAft>
              <a:buFont typeface="Symbol" panose="05050102010706020507" pitchFamily="18" charset="2"/>
              <a:buChar char=""/>
            </a:pPr>
            <a:r>
              <a:rPr lang="en-US" dirty="0">
                <a:effectLst/>
                <a:ea typeface="Calibri" panose="020F0502020204030204" pitchFamily="34" charset="0"/>
              </a:rPr>
              <a:t>Get print materials: </a:t>
            </a:r>
            <a:r>
              <a:rPr lang="en-US" b="1" dirty="0">
                <a:effectLst/>
                <a:ea typeface="Calibri" panose="020F0502020204030204" pitchFamily="34" charset="0"/>
              </a:rPr>
              <a:t>ftc.gov/</a:t>
            </a:r>
            <a:r>
              <a:rPr lang="en-US" b="1" dirty="0" err="1">
                <a:effectLst/>
                <a:ea typeface="Calibri" panose="020F0502020204030204" pitchFamily="34" charset="0"/>
              </a:rPr>
              <a:t>bulkorder</a:t>
            </a:r>
            <a:endParaRPr lang="en-US" dirty="0">
              <a:effectLst/>
              <a:ea typeface="Calibri" panose="020F0502020204030204" pitchFamily="34" charset="0"/>
            </a:endParaRPr>
          </a:p>
        </p:txBody>
      </p:sp>
    </p:spTree>
    <p:extLst>
      <p:ext uri="{BB962C8B-B14F-4D97-AF65-F5344CB8AC3E}">
        <p14:creationId xmlns:p14="http://schemas.microsoft.com/office/powerpoint/2010/main" val="2357674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66448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52148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089D-762D-43F5-B4B5-3F7A5454587A}"/>
              </a:ext>
            </a:extLst>
          </p:cNvPr>
          <p:cNvSpPr>
            <a:spLocks noGrp="1"/>
          </p:cNvSpPr>
          <p:nvPr>
            <p:ph type="title"/>
          </p:nvPr>
        </p:nvSpPr>
        <p:spPr/>
        <p:txBody>
          <a:bodyPr/>
          <a:lstStyle/>
          <a:p>
            <a:r>
              <a:rPr lang="en-US" dirty="0"/>
              <a:t>Who We Are and What We Do</a:t>
            </a:r>
          </a:p>
        </p:txBody>
      </p:sp>
      <p:sp>
        <p:nvSpPr>
          <p:cNvPr id="3" name="Text Placeholder 2">
            <a:extLst>
              <a:ext uri="{FF2B5EF4-FFF2-40B4-BE49-F238E27FC236}">
                <a16:creationId xmlns:a16="http://schemas.microsoft.com/office/drawing/2014/main" id="{E224551E-3430-4386-A0AB-4A1641A3E860}"/>
              </a:ext>
            </a:extLst>
          </p:cNvPr>
          <p:cNvSpPr>
            <a:spLocks noGrp="1"/>
          </p:cNvSpPr>
          <p:nvPr>
            <p:ph idx="4294967295"/>
          </p:nvPr>
        </p:nvSpPr>
        <p:spPr>
          <a:xfrm>
            <a:off x="4742822" y="2341265"/>
            <a:ext cx="6610978" cy="3436537"/>
          </a:xfrm>
        </p:spPr>
        <p:txBody>
          <a:bodyPr/>
          <a:lstStyle/>
          <a:p>
            <a:pPr marL="0" indent="0">
              <a:spcAft>
                <a:spcPts val="1200"/>
              </a:spcAft>
              <a:buNone/>
            </a:pPr>
            <a:r>
              <a:rPr lang="en-US" b="1" dirty="0"/>
              <a:t>Protecting Consumers</a:t>
            </a:r>
          </a:p>
          <a:p>
            <a:pPr marL="365760">
              <a:spcAft>
                <a:spcPts val="1200"/>
              </a:spcAft>
            </a:pPr>
            <a:r>
              <a:rPr lang="en-US" dirty="0"/>
              <a:t>Enforcement</a:t>
            </a:r>
          </a:p>
          <a:p>
            <a:pPr marL="365760">
              <a:spcAft>
                <a:spcPts val="1200"/>
              </a:spcAft>
            </a:pPr>
            <a:r>
              <a:rPr lang="en-US" dirty="0"/>
              <a:t>Consumer and business education</a:t>
            </a:r>
          </a:p>
          <a:p>
            <a:pPr marL="365760">
              <a:spcAft>
                <a:spcPts val="1200"/>
              </a:spcAft>
            </a:pPr>
            <a:r>
              <a:rPr lang="en-US" dirty="0"/>
              <a:t>Building partnerships and coalitions</a:t>
            </a:r>
          </a:p>
        </p:txBody>
      </p:sp>
    </p:spTree>
    <p:extLst>
      <p:ext uri="{BB962C8B-B14F-4D97-AF65-F5344CB8AC3E}">
        <p14:creationId xmlns:p14="http://schemas.microsoft.com/office/powerpoint/2010/main" val="128914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7B8A0D-6A85-4C50-8FA0-07CC13FDAC2B}"/>
              </a:ext>
            </a:extLst>
          </p:cNvPr>
          <p:cNvSpPr>
            <a:spLocks noGrp="1"/>
          </p:cNvSpPr>
          <p:nvPr>
            <p:ph type="title"/>
          </p:nvPr>
        </p:nvSpPr>
        <p:spPr/>
        <p:txBody>
          <a:bodyPr>
            <a:normAutofit/>
          </a:bodyPr>
          <a:lstStyle/>
          <a:p>
            <a:r>
              <a:rPr lang="en-US" dirty="0"/>
              <a:t>Your Credit Report</a:t>
            </a:r>
          </a:p>
        </p:txBody>
      </p:sp>
      <p:sp>
        <p:nvSpPr>
          <p:cNvPr id="5" name="Content Placeholder 4">
            <a:extLst>
              <a:ext uri="{FF2B5EF4-FFF2-40B4-BE49-F238E27FC236}">
                <a16:creationId xmlns:a16="http://schemas.microsoft.com/office/drawing/2014/main" id="{76F5286B-0C7D-4CCE-98CE-D5743A9C44D7}"/>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dirty="0">
              <a:solidFill>
                <a:srgbClr val="C45911"/>
              </a:solidFill>
              <a:effectLst/>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rPr>
              <a:t>Why it matters</a:t>
            </a:r>
          </a:p>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rPr>
              <a:t>Fixing mistakes</a:t>
            </a:r>
          </a:p>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rPr>
              <a:t>Spotting credit repair scammers</a:t>
            </a:r>
          </a:p>
          <a:p>
            <a:pPr marL="342900" marR="0" lvl="0" indent="-342900">
              <a:lnSpc>
                <a:spcPct val="107000"/>
              </a:lnSpc>
              <a:spcBef>
                <a:spcPts val="0"/>
              </a:spcBef>
              <a:spcAft>
                <a:spcPts val="800"/>
              </a:spcAft>
              <a:buFont typeface="Symbol" panose="05050102010706020507" pitchFamily="18" charset="2"/>
              <a:buChar char=""/>
            </a:pPr>
            <a:r>
              <a:rPr lang="en-US" dirty="0">
                <a:effectLst/>
                <a:ea typeface="Calibri" panose="020F0502020204030204" pitchFamily="34" charset="0"/>
              </a:rPr>
              <a:t>Taking control</a:t>
            </a:r>
          </a:p>
          <a:p>
            <a:endParaRPr lang="en-US" dirty="0"/>
          </a:p>
        </p:txBody>
      </p:sp>
    </p:spTree>
    <p:extLst>
      <p:ext uri="{BB962C8B-B14F-4D97-AF65-F5344CB8AC3E}">
        <p14:creationId xmlns:p14="http://schemas.microsoft.com/office/powerpoint/2010/main" val="62230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0B0E95-6D83-4C4A-9DE1-ADF0210F6CA3}"/>
              </a:ext>
            </a:extLst>
          </p:cNvPr>
          <p:cNvSpPr>
            <a:spLocks noGrp="1"/>
          </p:cNvSpPr>
          <p:nvPr>
            <p:ph type="title"/>
          </p:nvPr>
        </p:nvSpPr>
        <p:spPr/>
        <p:txBody>
          <a:bodyPr/>
          <a:lstStyle/>
          <a:p>
            <a:r>
              <a:rPr lang="en-US" b="1" dirty="0">
                <a:solidFill>
                  <a:schemeClr val="tx1"/>
                </a:solidFill>
                <a:effectLst/>
                <a:ea typeface="Calibri" panose="020F0502020204030204" pitchFamily="34" charset="0"/>
              </a:rPr>
              <a:t>Why Your </a:t>
            </a:r>
            <a:r>
              <a:rPr lang="en-US" dirty="0">
                <a:solidFill>
                  <a:schemeClr val="tx1"/>
                </a:solidFill>
                <a:ea typeface="Calibri" panose="020F0502020204030204" pitchFamily="34" charset="0"/>
              </a:rPr>
              <a:t>C</a:t>
            </a:r>
            <a:r>
              <a:rPr lang="en-US" b="1" dirty="0">
                <a:solidFill>
                  <a:schemeClr val="tx1"/>
                </a:solidFill>
                <a:effectLst/>
                <a:ea typeface="Calibri" panose="020F0502020204030204" pitchFamily="34" charset="0"/>
              </a:rPr>
              <a:t>redit </a:t>
            </a:r>
            <a:r>
              <a:rPr lang="en-US" dirty="0">
                <a:solidFill>
                  <a:schemeClr val="tx1"/>
                </a:solidFill>
                <a:ea typeface="Calibri" panose="020F0502020204030204" pitchFamily="34" charset="0"/>
              </a:rPr>
              <a:t>M</a:t>
            </a:r>
            <a:r>
              <a:rPr lang="en-US" b="1" dirty="0">
                <a:solidFill>
                  <a:schemeClr val="tx1"/>
                </a:solidFill>
                <a:effectLst/>
                <a:ea typeface="Calibri" panose="020F0502020204030204" pitchFamily="34" charset="0"/>
              </a:rPr>
              <a:t>atters</a:t>
            </a:r>
            <a:endParaRPr lang="en-US" dirty="0"/>
          </a:p>
        </p:txBody>
      </p:sp>
      <p:sp>
        <p:nvSpPr>
          <p:cNvPr id="5" name="Content Placeholder 4">
            <a:extLst>
              <a:ext uri="{FF2B5EF4-FFF2-40B4-BE49-F238E27FC236}">
                <a16:creationId xmlns:a16="http://schemas.microsoft.com/office/drawing/2014/main" id="{FF550C8B-9F7F-4B35-9F54-3DE66C602872}"/>
              </a:ext>
            </a:extLst>
          </p:cNvPr>
          <p:cNvSpPr>
            <a:spLocks noGrp="1"/>
          </p:cNvSpPr>
          <p:nvPr>
            <p:ph idx="1"/>
          </p:nvPr>
        </p:nvSpPr>
        <p:spPr>
          <a:xfrm>
            <a:off x="4742822" y="2204777"/>
            <a:ext cx="6610978" cy="3436537"/>
          </a:xfrm>
        </p:spPr>
        <p:txBody>
          <a:bodyPr/>
          <a:lstStyle/>
          <a:p>
            <a:pPr marL="0" marR="0"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Your credit history can make a big difference when you try to</a:t>
            </a:r>
          </a:p>
          <a:p>
            <a:pPr marL="800100" lvl="1" indent="-342900">
              <a:lnSpc>
                <a:spcPct val="107000"/>
              </a:lnSpc>
              <a:spcBef>
                <a:spcPts val="0"/>
              </a:spcBef>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apply for a loan or credit card</a:t>
            </a:r>
          </a:p>
          <a:p>
            <a:pPr marL="800100" lvl="1" indent="-342900">
              <a:lnSpc>
                <a:spcPct val="107000"/>
              </a:lnSpc>
              <a:spcBef>
                <a:spcPts val="0"/>
              </a:spcBef>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buy or lease a car</a:t>
            </a:r>
          </a:p>
          <a:p>
            <a:pPr marL="800100" lvl="1" indent="-342900">
              <a:lnSpc>
                <a:spcPct val="107000"/>
              </a:lnSpc>
              <a:spcBef>
                <a:spcPts val="0"/>
              </a:spcBef>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rent an apartment</a:t>
            </a:r>
          </a:p>
          <a:p>
            <a:pPr marL="800100" lvl="1" indent="-342900">
              <a:lnSpc>
                <a:spcPct val="107000"/>
              </a:lnSpc>
              <a:spcBef>
                <a:spcPts val="0"/>
              </a:spcBef>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get a job</a:t>
            </a:r>
          </a:p>
          <a:p>
            <a:pPr marL="800100" lvl="1"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buy insurance</a:t>
            </a:r>
          </a:p>
        </p:txBody>
      </p:sp>
      <p:pic>
        <p:nvPicPr>
          <p:cNvPr id="3" name="Graphic 2">
            <a:extLst>
              <a:ext uri="{FF2B5EF4-FFF2-40B4-BE49-F238E27FC236}">
                <a16:creationId xmlns:a16="http://schemas.microsoft.com/office/drawing/2014/main" id="{7150F2FD-30AD-4F5B-A01B-4B7794DA7D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773" y="3308684"/>
            <a:ext cx="1627001" cy="1228725"/>
          </a:xfrm>
          <a:prstGeom prst="rect">
            <a:avLst/>
          </a:prstGeom>
        </p:spPr>
      </p:pic>
      <p:pic>
        <p:nvPicPr>
          <p:cNvPr id="7" name="Graphic 6">
            <a:extLst>
              <a:ext uri="{FF2B5EF4-FFF2-40B4-BE49-F238E27FC236}">
                <a16:creationId xmlns:a16="http://schemas.microsoft.com/office/drawing/2014/main" id="{05D49D20-D754-42D5-9117-04C695CC59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4190" y="2486879"/>
            <a:ext cx="1819275" cy="1066800"/>
          </a:xfrm>
          <a:prstGeom prst="rect">
            <a:avLst/>
          </a:prstGeom>
        </p:spPr>
      </p:pic>
      <p:pic>
        <p:nvPicPr>
          <p:cNvPr id="9" name="Graphic 8">
            <a:extLst>
              <a:ext uri="{FF2B5EF4-FFF2-40B4-BE49-F238E27FC236}">
                <a16:creationId xmlns:a16="http://schemas.microsoft.com/office/drawing/2014/main" id="{BFE24F62-E5E4-404B-937A-EE7730C365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55444" y="3808415"/>
            <a:ext cx="1609725" cy="1228725"/>
          </a:xfrm>
          <a:prstGeom prst="rect">
            <a:avLst/>
          </a:prstGeom>
        </p:spPr>
      </p:pic>
    </p:spTree>
    <p:extLst>
      <p:ext uri="{BB962C8B-B14F-4D97-AF65-F5344CB8AC3E}">
        <p14:creationId xmlns:p14="http://schemas.microsoft.com/office/powerpoint/2010/main" val="439679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19D33-AEC8-4E27-AE97-8EBEB4EE560F}"/>
              </a:ext>
            </a:extLst>
          </p:cNvPr>
          <p:cNvSpPr>
            <a:spLocks noGrp="1"/>
          </p:cNvSpPr>
          <p:nvPr>
            <p:ph type="title"/>
          </p:nvPr>
        </p:nvSpPr>
        <p:spPr/>
        <p:txBody>
          <a:bodyPr/>
          <a:lstStyle/>
          <a:p>
            <a:r>
              <a:rPr lang="en-US" dirty="0"/>
              <a:t>Get Your FREE Credit Reports</a:t>
            </a:r>
          </a:p>
        </p:txBody>
      </p:sp>
      <p:sp>
        <p:nvSpPr>
          <p:cNvPr id="3" name="Content Placeholder 2">
            <a:extLst>
              <a:ext uri="{FF2B5EF4-FFF2-40B4-BE49-F238E27FC236}">
                <a16:creationId xmlns:a16="http://schemas.microsoft.com/office/drawing/2014/main" id="{A31AFADB-C57C-4736-8A8A-A83AF35E48BE}"/>
              </a:ext>
            </a:extLst>
          </p:cNvPr>
          <p:cNvSpPr>
            <a:spLocks noGrp="1"/>
          </p:cNvSpPr>
          <p:nvPr>
            <p:ph idx="1"/>
          </p:nvPr>
        </p:nvSpPr>
        <p:spPr/>
        <p:txBody>
          <a:bodyPr/>
          <a:lstStyle/>
          <a:p>
            <a:pPr marL="0" indent="0">
              <a:buNone/>
            </a:pPr>
            <a:endParaRPr lang="en-US" dirty="0">
              <a:solidFill>
                <a:srgbClr val="C45911"/>
              </a:solidFill>
              <a:ea typeface="Calibri" panose="020F0502020204030204" pitchFamily="34" charset="0"/>
            </a:endParaRPr>
          </a:p>
          <a:p>
            <a:pPr marL="0" indent="0">
              <a:buNone/>
            </a:pPr>
            <a:r>
              <a:rPr lang="en-US" dirty="0">
                <a:effectLst/>
                <a:ea typeface="Calibri" panose="020F0502020204030204" pitchFamily="34" charset="0"/>
              </a:rPr>
              <a:t>Visit AnnualCreditReport.com, or</a:t>
            </a:r>
          </a:p>
          <a:p>
            <a:pPr marL="0" indent="0">
              <a:buNone/>
            </a:pPr>
            <a:r>
              <a:rPr lang="en-US" dirty="0">
                <a:effectLst/>
                <a:ea typeface="Calibri" panose="020F0502020204030204" pitchFamily="34" charset="0"/>
              </a:rPr>
              <a:t>Call 1-877-322-8228</a:t>
            </a:r>
          </a:p>
          <a:p>
            <a:endParaRPr lang="en-US" dirty="0"/>
          </a:p>
        </p:txBody>
      </p:sp>
    </p:spTree>
    <p:extLst>
      <p:ext uri="{BB962C8B-B14F-4D97-AF65-F5344CB8AC3E}">
        <p14:creationId xmlns:p14="http://schemas.microsoft.com/office/powerpoint/2010/main" val="277313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B048-29C0-470E-AA2D-0117BB2AC78A}"/>
              </a:ext>
            </a:extLst>
          </p:cNvPr>
          <p:cNvSpPr>
            <a:spLocks noGrp="1"/>
          </p:cNvSpPr>
          <p:nvPr>
            <p:ph type="title"/>
          </p:nvPr>
        </p:nvSpPr>
        <p:spPr/>
        <p:txBody>
          <a:bodyPr>
            <a:normAutofit/>
          </a:bodyPr>
          <a:lstStyle/>
          <a:p>
            <a:r>
              <a:rPr lang="en-US" b="1" dirty="0">
                <a:solidFill>
                  <a:schemeClr val="tx1"/>
                </a:solidFill>
                <a:effectLst/>
                <a:ea typeface="Calibri" panose="020F0502020204030204" pitchFamily="34" charset="0"/>
              </a:rPr>
              <a:t>What’s a Credit </a:t>
            </a:r>
            <a:r>
              <a:rPr lang="en-US" dirty="0">
                <a:solidFill>
                  <a:schemeClr val="tx1"/>
                </a:solidFill>
                <a:ea typeface="Calibri" panose="020F0502020204030204" pitchFamily="34" charset="0"/>
              </a:rPr>
              <a:t>S</a:t>
            </a:r>
            <a:r>
              <a:rPr lang="en-US" b="1" dirty="0">
                <a:solidFill>
                  <a:schemeClr val="tx1"/>
                </a:solidFill>
                <a:effectLst/>
                <a:ea typeface="Calibri" panose="020F0502020204030204" pitchFamily="34" charset="0"/>
              </a:rPr>
              <a:t>core?</a:t>
            </a:r>
            <a:endParaRPr lang="en-US" dirty="0">
              <a:solidFill>
                <a:schemeClr val="tx1"/>
              </a:solidFill>
            </a:endParaRPr>
          </a:p>
        </p:txBody>
      </p:sp>
      <p:sp>
        <p:nvSpPr>
          <p:cNvPr id="6" name="Content Placeholder 4">
            <a:extLst>
              <a:ext uri="{FF2B5EF4-FFF2-40B4-BE49-F238E27FC236}">
                <a16:creationId xmlns:a16="http://schemas.microsoft.com/office/drawing/2014/main" id="{33DFEA3F-3AFD-F5EF-8EFA-F0AF27415697}"/>
              </a:ext>
            </a:extLst>
          </p:cNvPr>
          <p:cNvSpPr txBox="1">
            <a:spLocks/>
          </p:cNvSpPr>
          <p:nvPr/>
        </p:nvSpPr>
        <p:spPr>
          <a:xfrm>
            <a:off x="4483274" y="2576511"/>
            <a:ext cx="7908925" cy="3916363"/>
          </a:xfrm>
          <a:prstGeom prst="rect">
            <a:avLst/>
          </a:prstGeom>
        </p:spPr>
        <p:txBody>
          <a:bodyPr>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rPr>
              <a:t>Based on info in your credit report</a:t>
            </a:r>
          </a:p>
          <a:p>
            <a:pPr marL="34290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rPr>
              <a:t>Lots of scoring systems</a:t>
            </a:r>
          </a:p>
          <a:p>
            <a:pPr marL="34290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rPr>
              <a:t>There is no free annual score</a:t>
            </a:r>
          </a:p>
          <a:p>
            <a:pPr marL="342900" indent="-342900">
              <a:lnSpc>
                <a:spcPct val="107000"/>
              </a:lnSpc>
              <a:spcBef>
                <a:spcPts val="0"/>
              </a:spcBef>
              <a:spcAft>
                <a:spcPts val="800"/>
              </a:spcAft>
              <a:buFont typeface="Symbol" panose="05050102010706020507" pitchFamily="18" charset="2"/>
              <a:buChar char=""/>
            </a:pPr>
            <a:endParaRPr lang="en-US" dirty="0">
              <a:ea typeface="Calibri" panose="020F0502020204030204" pitchFamily="34" charset="0"/>
            </a:endParaRPr>
          </a:p>
          <a:p>
            <a:endParaRPr lang="en-US" dirty="0"/>
          </a:p>
        </p:txBody>
      </p:sp>
    </p:spTree>
    <p:extLst>
      <p:ext uri="{BB962C8B-B14F-4D97-AF65-F5344CB8AC3E}">
        <p14:creationId xmlns:p14="http://schemas.microsoft.com/office/powerpoint/2010/main" val="371384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FA8DF-9011-4A8E-A2BF-3BF9EFF6C8A8}"/>
              </a:ext>
            </a:extLst>
          </p:cNvPr>
          <p:cNvSpPr>
            <a:spLocks noGrp="1"/>
          </p:cNvSpPr>
          <p:nvPr>
            <p:ph type="title"/>
          </p:nvPr>
        </p:nvSpPr>
        <p:spPr/>
        <p:txBody>
          <a:bodyPr>
            <a:normAutofit/>
          </a:bodyPr>
          <a:lstStyle/>
          <a:p>
            <a:r>
              <a:rPr lang="en-US" dirty="0"/>
              <a:t>Review Your Credit Reports</a:t>
            </a:r>
          </a:p>
        </p:txBody>
      </p:sp>
      <p:sp>
        <p:nvSpPr>
          <p:cNvPr id="5" name="Content Placeholder 4">
            <a:extLst>
              <a:ext uri="{FF2B5EF4-FFF2-40B4-BE49-F238E27FC236}">
                <a16:creationId xmlns:a16="http://schemas.microsoft.com/office/drawing/2014/main" id="{8564FA82-FCD5-4C34-8088-5AA989F390A5}"/>
              </a:ext>
            </a:extLst>
          </p:cNvPr>
          <p:cNvSpPr>
            <a:spLocks noGrp="1"/>
          </p:cNvSpPr>
          <p:nvPr>
            <p:ph idx="1"/>
          </p:nvPr>
        </p:nvSpPr>
        <p:spPr/>
        <p:txBody>
          <a:bodyPr>
            <a:noAutofit/>
          </a:bodyPr>
          <a:lstStyle/>
          <a:p>
            <a:pPr marL="342900" marR="0" lvl="0" indent="-342900">
              <a:lnSpc>
                <a:spcPct val="107000"/>
              </a:lnSpc>
              <a:spcBef>
                <a:spcPts val="0"/>
              </a:spcBef>
              <a:buFont typeface="Symbol" panose="05050102010706020507" pitchFamily="18" charset="2"/>
              <a:buChar char=""/>
            </a:pPr>
            <a:endParaRPr lang="en-US" dirty="0">
              <a:effectLst/>
              <a:ea typeface="Calibri" panose="020F0502020204030204" pitchFamily="34" charset="0"/>
            </a:endParaRPr>
          </a:p>
          <a:p>
            <a:pPr marL="342900" marR="0" lvl="0" indent="-342900">
              <a:lnSpc>
                <a:spcPct val="107000"/>
              </a:lnSpc>
              <a:spcBef>
                <a:spcPts val="0"/>
              </a:spcBef>
              <a:buFont typeface="Symbol" panose="05050102010706020507" pitchFamily="18" charset="2"/>
              <a:buChar char=""/>
            </a:pPr>
            <a:r>
              <a:rPr lang="en-US" dirty="0">
                <a:effectLst/>
                <a:ea typeface="Calibri" panose="020F0502020204030204" pitchFamily="34" charset="0"/>
              </a:rPr>
              <a:t>Personal information</a:t>
            </a:r>
          </a:p>
          <a:p>
            <a:pPr marL="342900" marR="0" lvl="0" indent="-342900">
              <a:lnSpc>
                <a:spcPct val="107000"/>
              </a:lnSpc>
              <a:spcBef>
                <a:spcPts val="0"/>
              </a:spcBef>
              <a:buFont typeface="Symbol" panose="05050102010706020507" pitchFamily="18" charset="2"/>
              <a:buChar char=""/>
            </a:pPr>
            <a:r>
              <a:rPr lang="en-US" dirty="0">
                <a:effectLst/>
                <a:ea typeface="Calibri" panose="020F0502020204030204" pitchFamily="34" charset="0"/>
              </a:rPr>
              <a:t>Account information</a:t>
            </a:r>
          </a:p>
          <a:p>
            <a:pPr marL="342900" marR="0" lvl="0" indent="-342900">
              <a:lnSpc>
                <a:spcPct val="107000"/>
              </a:lnSpc>
              <a:spcBef>
                <a:spcPts val="0"/>
              </a:spcBef>
              <a:buFont typeface="Symbol" panose="05050102010706020507" pitchFamily="18" charset="2"/>
              <a:buChar char=""/>
            </a:pPr>
            <a:r>
              <a:rPr lang="en-US" dirty="0">
                <a:effectLst/>
                <a:ea typeface="Calibri" panose="020F0502020204030204" pitchFamily="34" charset="0"/>
              </a:rPr>
              <a:t>Recent credit inquiries</a:t>
            </a:r>
          </a:p>
        </p:txBody>
      </p:sp>
    </p:spTree>
    <p:extLst>
      <p:ext uri="{BB962C8B-B14F-4D97-AF65-F5344CB8AC3E}">
        <p14:creationId xmlns:p14="http://schemas.microsoft.com/office/powerpoint/2010/main" val="412561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DC9284-9A9D-4806-8BE2-DCF519B2D5B5}"/>
              </a:ext>
            </a:extLst>
          </p:cNvPr>
          <p:cNvSpPr>
            <a:spLocks noGrp="1"/>
          </p:cNvSpPr>
          <p:nvPr>
            <p:ph type="title"/>
          </p:nvPr>
        </p:nvSpPr>
        <p:spPr/>
        <p:txBody>
          <a:bodyPr>
            <a:normAutofit/>
          </a:bodyPr>
          <a:lstStyle/>
          <a:p>
            <a:r>
              <a:rPr lang="en-US" dirty="0"/>
              <a:t>Fix Mistakes on Your Credit Report</a:t>
            </a:r>
          </a:p>
        </p:txBody>
      </p:sp>
      <p:sp>
        <p:nvSpPr>
          <p:cNvPr id="5" name="Content Placeholder 4">
            <a:extLst>
              <a:ext uri="{FF2B5EF4-FFF2-40B4-BE49-F238E27FC236}">
                <a16:creationId xmlns:a16="http://schemas.microsoft.com/office/drawing/2014/main" id="{373581F8-B3F6-4673-87BD-C18FA73FDBD4}"/>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dirty="0">
                <a:effectLst/>
                <a:ea typeface="Calibri" panose="020F0502020204030204" pitchFamily="34" charset="0"/>
              </a:rPr>
              <a:t>Dispute mistakes with</a:t>
            </a:r>
          </a:p>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rPr>
              <a:t>the credit bureau reporting the error, and </a:t>
            </a:r>
          </a:p>
          <a:p>
            <a:pPr marL="342900" marR="0" lvl="0" indent="-342900">
              <a:lnSpc>
                <a:spcPct val="107000"/>
              </a:lnSpc>
              <a:spcBef>
                <a:spcPts val="0"/>
              </a:spcBef>
              <a:spcAft>
                <a:spcPts val="800"/>
              </a:spcAft>
              <a:buFont typeface="Symbol" panose="05050102010706020507" pitchFamily="18" charset="2"/>
              <a:buChar char=""/>
            </a:pPr>
            <a:r>
              <a:rPr lang="en-US" dirty="0">
                <a:effectLst/>
                <a:ea typeface="Calibri" panose="020F0502020204030204" pitchFamily="34" charset="0"/>
              </a:rPr>
              <a:t>the business that supplied the information</a:t>
            </a:r>
          </a:p>
          <a:p>
            <a:pPr marL="0" marR="0" indent="0">
              <a:lnSpc>
                <a:spcPct val="107000"/>
              </a:lnSpc>
              <a:spcBef>
                <a:spcPts val="0"/>
              </a:spcBef>
              <a:spcAft>
                <a:spcPts val="800"/>
              </a:spcAft>
              <a:buNone/>
            </a:pPr>
            <a:r>
              <a:rPr lang="en-US" dirty="0">
                <a:effectLst/>
                <a:ea typeface="Calibri" panose="020F0502020204030204" pitchFamily="34" charset="0"/>
              </a:rPr>
              <a:t>Visit </a:t>
            </a:r>
            <a:r>
              <a:rPr lang="en-US" b="1" dirty="0">
                <a:effectLst/>
                <a:ea typeface="Calibri" panose="020F0502020204030204" pitchFamily="34" charset="0"/>
              </a:rPr>
              <a:t>ftc.gov/credit</a:t>
            </a:r>
            <a:r>
              <a:rPr lang="en-US" dirty="0">
                <a:effectLst/>
                <a:ea typeface="Calibri" panose="020F0502020204030204" pitchFamily="34" charset="0"/>
              </a:rPr>
              <a:t> for credit bureau contact info, sample letters, and more! </a:t>
            </a:r>
          </a:p>
        </p:txBody>
      </p:sp>
    </p:spTree>
    <p:extLst>
      <p:ext uri="{BB962C8B-B14F-4D97-AF65-F5344CB8AC3E}">
        <p14:creationId xmlns:p14="http://schemas.microsoft.com/office/powerpoint/2010/main" val="38112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7B8A0D-6A85-4C50-8FA0-07CC13FDAC2B}"/>
              </a:ext>
            </a:extLst>
          </p:cNvPr>
          <p:cNvSpPr>
            <a:spLocks noGrp="1"/>
          </p:cNvSpPr>
          <p:nvPr>
            <p:ph type="title"/>
          </p:nvPr>
        </p:nvSpPr>
        <p:spPr>
          <a:xfrm>
            <a:off x="482600" y="365126"/>
            <a:ext cx="11176000" cy="1252654"/>
          </a:xfrm>
        </p:spPr>
        <p:txBody>
          <a:bodyPr>
            <a:normAutofit/>
          </a:bodyPr>
          <a:lstStyle/>
          <a:p>
            <a:r>
              <a:rPr lang="en-US" sz="3600" dirty="0"/>
              <a:t>If Inaccurate Information is Due to Identity Theft</a:t>
            </a:r>
          </a:p>
        </p:txBody>
      </p:sp>
      <p:pic>
        <p:nvPicPr>
          <p:cNvPr id="6" name="Picture 5" descr="A computer and a cell phone&#10;&#10;Description automatically generated with low confidence">
            <a:extLst>
              <a:ext uri="{FF2B5EF4-FFF2-40B4-BE49-F238E27FC236}">
                <a16:creationId xmlns:a16="http://schemas.microsoft.com/office/drawing/2014/main" id="{CB9CB987-DE31-4516-BF00-0A9CC5670D75}"/>
              </a:ext>
            </a:extLst>
          </p:cNvPr>
          <p:cNvPicPr>
            <a:picLocks noChangeAspect="1"/>
          </p:cNvPicPr>
          <p:nvPr/>
        </p:nvPicPr>
        <p:blipFill rotWithShape="1">
          <a:blip r:embed="rId3">
            <a:extLst>
              <a:ext uri="{28A0092B-C50C-407E-A947-70E740481C1C}">
                <a14:useLocalDpi xmlns:a14="http://schemas.microsoft.com/office/drawing/2010/main" val="0"/>
              </a:ext>
            </a:extLst>
          </a:blip>
          <a:srcRect l="3792" t="5396" r="3279" b="13328"/>
          <a:stretch/>
        </p:blipFill>
        <p:spPr>
          <a:xfrm>
            <a:off x="1816608" y="2005664"/>
            <a:ext cx="7595616" cy="3912893"/>
          </a:xfrm>
          <a:prstGeom prst="rect">
            <a:avLst/>
          </a:prstGeom>
        </p:spPr>
      </p:pic>
    </p:spTree>
    <p:extLst>
      <p:ext uri="{BB962C8B-B14F-4D97-AF65-F5344CB8AC3E}">
        <p14:creationId xmlns:p14="http://schemas.microsoft.com/office/powerpoint/2010/main" val="1741105626"/>
      </p:ext>
    </p:extLst>
  </p:cSld>
  <p:clrMapOvr>
    <a:masterClrMapping/>
  </p:clrMapOvr>
</p:sld>
</file>

<file path=ppt/theme/theme1.xml><?xml version="1.0" encoding="utf-8"?>
<a:theme xmlns:a="http://schemas.openxmlformats.org/drawingml/2006/main" name="1_Office Theme">
  <a:themeElements>
    <a:clrScheme name="FTC Brand Colors">
      <a:dk1>
        <a:srgbClr val="000000"/>
      </a:dk1>
      <a:lt1>
        <a:srgbClr val="FFFFFF"/>
      </a:lt1>
      <a:dk2>
        <a:srgbClr val="244873"/>
      </a:dk2>
      <a:lt2>
        <a:srgbClr val="DBDBDB"/>
      </a:lt2>
      <a:accent1>
        <a:srgbClr val="7ED3F3"/>
      </a:accent1>
      <a:accent2>
        <a:srgbClr val="636466"/>
      </a:accent2>
      <a:accent3>
        <a:srgbClr val="C04D00"/>
      </a:accent3>
      <a:accent4>
        <a:srgbClr val="F5A700"/>
      </a:accent4>
      <a:accent5>
        <a:srgbClr val="BC955C"/>
      </a:accent5>
      <a:accent6>
        <a:srgbClr val="78853C"/>
      </a:accent6>
      <a:hlink>
        <a:srgbClr val="00B0F0"/>
      </a:hlink>
      <a:folHlink>
        <a:srgbClr val="3D7CC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2941</Words>
  <Application>Microsoft Office PowerPoint</Application>
  <PresentationFormat>Widescreen</PresentationFormat>
  <Paragraphs>166</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Inter</vt:lpstr>
      <vt:lpstr>ProximaNova-Regular</vt:lpstr>
      <vt:lpstr>Segoe UI</vt:lpstr>
      <vt:lpstr>Symbol</vt:lpstr>
      <vt:lpstr>1_Office Theme</vt:lpstr>
      <vt:lpstr>Taking Control of Your Credit Report</vt:lpstr>
      <vt:lpstr>Who We Are and What We Do</vt:lpstr>
      <vt:lpstr>Your Credit Report</vt:lpstr>
      <vt:lpstr>Why Your Credit Matters</vt:lpstr>
      <vt:lpstr>Get Your FREE Credit Reports</vt:lpstr>
      <vt:lpstr>What’s a Credit Score?</vt:lpstr>
      <vt:lpstr>Review Your Credit Reports</vt:lpstr>
      <vt:lpstr>Fix Mistakes on Your Credit Report</vt:lpstr>
      <vt:lpstr>If Inaccurate Information is Due to Identity Theft</vt:lpstr>
      <vt:lpstr>How To Spot Credit Repair Scams</vt:lpstr>
      <vt:lpstr>Credit Repair Scams –  Look For the Red Flags</vt:lpstr>
      <vt:lpstr>Take Control of Your Credit</vt:lpstr>
      <vt:lpstr>Report Fraud to the FTC</vt:lpstr>
      <vt:lpstr>Get and Share FREE Resources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2023-07-25T16:47:51Z</dcterms:created>
  <dcterms:modified xsi:type="dcterms:W3CDTF">2023-07-26T19:12:46Z</dcterms:modified>
</cp:coreProperties>
</file>