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6" r:id="rId7"/>
    <p:sldId id="261" r:id="rId8"/>
    <p:sldId id="262"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B8F26C-7ADC-CAF0-01E9-0399FD000F46}" name="Krown, Kira" initials="KK" userId="S::kkrown@ftc.gov::5dde51ba-376a-4844-b0d7-b0c7f35a32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A"/>
    <a:srgbClr val="0074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3" autoAdjust="0"/>
    <p:restoredTop sz="50202" autoAdjust="0"/>
  </p:normalViewPr>
  <p:slideViewPr>
    <p:cSldViewPr snapToGrid="0">
      <p:cViewPr varScale="1">
        <p:scale>
          <a:sx n="30" d="100"/>
          <a:sy n="30" d="100"/>
        </p:scale>
        <p:origin x="194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D54C-A023-4B71-8E75-8FA5339ED7F5}"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F894B-7A2A-4F2B-877E-5CA406E7ACB7}" type="slidenum">
              <a:rPr lang="en-US" smtClean="0"/>
              <a:t>‹#›</a:t>
            </a:fld>
            <a:endParaRPr lang="en-US"/>
          </a:p>
        </p:txBody>
      </p:sp>
    </p:spTree>
    <p:extLst>
      <p:ext uri="{BB962C8B-B14F-4D97-AF65-F5344CB8AC3E}">
        <p14:creationId xmlns:p14="http://schemas.microsoft.com/office/powerpoint/2010/main" val="2770561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Welcome, introductions.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Hand out materials, if you have some.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Just by being alive, we’ve all been exposed to a certain number of scams. Each of us probably has some strategies for dealing with them, ways to spot them, and ideas for avoiding them. I hope we can share some of those experiences today, because together, we can be stronger than the scammers.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2</a:t>
            </a:fld>
            <a:endParaRPr lang="en-US"/>
          </a:p>
        </p:txBody>
      </p:sp>
    </p:spTree>
    <p:extLst>
      <p:ext uri="{BB962C8B-B14F-4D97-AF65-F5344CB8AC3E}">
        <p14:creationId xmlns:p14="http://schemas.microsoft.com/office/powerpoint/2010/main" val="376112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Here’s how they work:  You get a call from someone who says they’re a computer technician. They might say they’re from a well-known company like Microsoft or Apple. They tell you there’s a virus or other malware on your computer. They say you’ll have to give them remote access to your computer or buy new software to fix it. Sometimes, it’s not a call. Instead, you get a pop-up message saying there’s a problem with your computer and you’ll lose all of your data if you don’t call a toll-free number right away.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get one of these calls or pop-ups, what would you do? [DISCUSSION]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Prompts: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4472C4"/>
              </a:buClr>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Who might you check with? (A trusted friend, look up the company online – their name plus the word “scam” to see what comes 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4472C4"/>
              </a:buClr>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will you do? (Hang up. And ignore phone numbers listed on pop-up messages.)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4472C4"/>
              </a:buClr>
              <a:buFont typeface="Symbol" panose="05050102010706020507" pitchFamily="18" charset="2"/>
              <a:buChar cha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What will you NOT do? (Give control of your computer; wire money, get a prepaid card, gift card, cryptocurrency or send money in any other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02F894B-7A2A-4F2B-877E-5CA406E7ACB7}" type="slidenum">
              <a:rPr lang="en-US" smtClean="0"/>
              <a:t>3</a:t>
            </a:fld>
            <a:endParaRPr lang="en-US"/>
          </a:p>
        </p:txBody>
      </p:sp>
    </p:spTree>
    <p:extLst>
      <p:ext uri="{BB962C8B-B14F-4D97-AF65-F5344CB8AC3E}">
        <p14:creationId xmlns:p14="http://schemas.microsoft.com/office/powerpoint/2010/main" val="295894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Scammers can be convincing and sophisticated. To make the scam seem more real, they sometimes use logos from trusted companies or websites.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Scammers are also good at using different emotions — worry, fear — to pressure you to send money, before you have time to think.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baseline="0" dirty="0"/>
          </a:p>
        </p:txBody>
      </p:sp>
      <p:sp>
        <p:nvSpPr>
          <p:cNvPr id="4" name="Slide Number Placeholder 3"/>
          <p:cNvSpPr>
            <a:spLocks noGrp="1"/>
          </p:cNvSpPr>
          <p:nvPr>
            <p:ph type="sldNum" sz="quarter" idx="5"/>
          </p:nvPr>
        </p:nvSpPr>
        <p:spPr/>
        <p:txBody>
          <a:bodyPr/>
          <a:lstStyle/>
          <a:p>
            <a:fld id="{E02F894B-7A2A-4F2B-877E-5CA406E7ACB7}" type="slidenum">
              <a:rPr lang="en-US" smtClean="0"/>
              <a:t>4</a:t>
            </a:fld>
            <a:endParaRPr lang="en-US"/>
          </a:p>
        </p:txBody>
      </p:sp>
    </p:spTree>
    <p:extLst>
      <p:ext uri="{BB962C8B-B14F-4D97-AF65-F5344CB8AC3E}">
        <p14:creationId xmlns:p14="http://schemas.microsoft.com/office/powerpoint/2010/main" val="99484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These scammers might want to sell you useless services, steal your credit card number, or get access to your computer to install malware, which could then let them see everything on your computer.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scammer wants your money</a:t>
            </a:r>
            <a:r>
              <a:rPr lang="en-US"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scammer will ask you to send it — usually by wire transfer, prepaid card, gift card, or cryptocurrency.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Either way, it’s like sending cash: gone immediately and nearly impossible to trace.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5</a:t>
            </a:fld>
            <a:endParaRPr lang="en-US"/>
          </a:p>
        </p:txBody>
      </p:sp>
    </p:spTree>
    <p:extLst>
      <p:ext uri="{BB962C8B-B14F-4D97-AF65-F5344CB8AC3E}">
        <p14:creationId xmlns:p14="http://schemas.microsoft.com/office/powerpoint/2010/main" val="16239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get one of these calls, hang up. Never give control of your computer or your credit card information to someone who calls out of the blue. A tech support call you don’t expect is a scam — even if the number is local or looks legitimate. These scammers use fake caller ID information to look like local businesses or trusted companies.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get a pop-up message to call tech support, ignore it. Some pop-up messages about computer issues are legitimate, but do not call a number or click on a link that appears in a pop-up message warning you of a computer problem.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If you need tech help, go to someone you know and trust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and call them at a phone number you know to be true (the ones that show up on your search engine aren’t always legit).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6</a:t>
            </a:fld>
            <a:endParaRPr lang="en-US"/>
          </a:p>
        </p:txBody>
      </p:sp>
    </p:spTree>
    <p:extLst>
      <p:ext uri="{BB962C8B-B14F-4D97-AF65-F5344CB8AC3E}">
        <p14:creationId xmlns:p14="http://schemas.microsoft.com/office/powerpoint/2010/main" val="232028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These are exactly these kinds of conversations we hope will happen as you connect with your friends and family. Because you have this life experience, and you know a lot about a lot of things — including spotting and avoiding these kinds of scams.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I’ll bet you have someone in your life who might benefit from a little extra help or information. So pass it on. Talk with them. Share your experience. Give them a flyer or a bookmark to help remind them. Let them know where they can find more information on the FTC’s website — at ftc.gov/</a:t>
            </a:r>
            <a:r>
              <a:rPr lang="en-US" sz="1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PassItOn</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7</a:t>
            </a:fld>
            <a:endParaRPr lang="en-US"/>
          </a:p>
        </p:txBody>
      </p:sp>
    </p:spTree>
    <p:extLst>
      <p:ext uri="{BB962C8B-B14F-4D97-AF65-F5344CB8AC3E}">
        <p14:creationId xmlns:p14="http://schemas.microsoft.com/office/powerpoint/2010/main" val="271755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 or anyone you know spots a scam, the Federal Trade Commission would like to hear about it. Please go online to ReportFraud.ftc.gov or call 1-877-FTC-HELP to report. By reporting fraud, you can help the FTC’s investigators identify scammers and stop them before they get </a:t>
            </a:r>
            <a:r>
              <a:rPr lang="en-US" sz="180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someone’s hard-earned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money. It really makes a difference.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8</a:t>
            </a:fld>
            <a:endParaRPr lang="en-US"/>
          </a:p>
        </p:txBody>
      </p:sp>
    </p:spTree>
    <p:extLst>
      <p:ext uri="{BB962C8B-B14F-4D97-AF65-F5344CB8AC3E}">
        <p14:creationId xmlns:p14="http://schemas.microsoft.com/office/powerpoint/2010/main" val="385541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Thank you for taking the time to talk with me today, and for sharing your stories with the group. I hope it’s been useful.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Are there any questions? </a:t>
            </a:r>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If you’re meeting in person, remind people to take materials for friends and family.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Thanks!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02F894B-7A2A-4F2B-877E-5CA406E7ACB7}" type="slidenum">
              <a:rPr lang="en-US" smtClean="0"/>
              <a:t>9</a:t>
            </a:fld>
            <a:endParaRPr lang="en-US"/>
          </a:p>
        </p:txBody>
      </p:sp>
    </p:spTree>
    <p:extLst>
      <p:ext uri="{BB962C8B-B14F-4D97-AF65-F5344CB8AC3E}">
        <p14:creationId xmlns:p14="http://schemas.microsoft.com/office/powerpoint/2010/main" val="3081158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82E1CEB8-B021-48B1-B97D-6C10F1E167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9"/>
          <a:stretch/>
        </p:blipFill>
        <p:spPr>
          <a:xfrm>
            <a:off x="-1" y="-11433"/>
            <a:ext cx="12192001" cy="6869433"/>
          </a:xfrm>
          <a:prstGeom prst="rect">
            <a:avLst/>
          </a:prstGeom>
        </p:spPr>
      </p:pic>
    </p:spTree>
    <p:extLst>
      <p:ext uri="{BB962C8B-B14F-4D97-AF65-F5344CB8AC3E}">
        <p14:creationId xmlns:p14="http://schemas.microsoft.com/office/powerpoint/2010/main" val="27089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1C72B-8F53-476D-9BBA-D0CAB2FA65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98242-E51D-49A6-82EB-48F9D9FADC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4964-625A-40EF-87A3-A142654D4A86}"/>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5" name="Footer Placeholder 4">
            <a:extLst>
              <a:ext uri="{FF2B5EF4-FFF2-40B4-BE49-F238E27FC236}">
                <a16:creationId xmlns:a16="http://schemas.microsoft.com/office/drawing/2014/main" id="{25C9EEC0-97E3-4EAB-A8BE-B8FA1439B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3145-0434-49B4-AF12-C7BCE75608F3}"/>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3409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with medium confidence">
            <a:extLst>
              <a:ext uri="{FF2B5EF4-FFF2-40B4-BE49-F238E27FC236}">
                <a16:creationId xmlns:a16="http://schemas.microsoft.com/office/drawing/2014/main" id="{4A3A6A57-FC89-46AC-A8B6-FEBD1109E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7"/>
          <a:stretch/>
        </p:blipFill>
        <p:spPr>
          <a:xfrm>
            <a:off x="0" y="0"/>
            <a:ext cx="12192000" cy="6858000"/>
          </a:xfrm>
          <a:prstGeom prst="rect">
            <a:avLst/>
          </a:prstGeom>
        </p:spPr>
      </p:pic>
    </p:spTree>
    <p:extLst>
      <p:ext uri="{BB962C8B-B14F-4D97-AF65-F5344CB8AC3E}">
        <p14:creationId xmlns:p14="http://schemas.microsoft.com/office/powerpoint/2010/main" val="30625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85748259-5DD2-4F85-8C89-56C7691170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414309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4A146F-C2A5-4173-A9EF-A24644B8E7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401" y="0"/>
            <a:ext cx="12188388" cy="6858000"/>
          </a:xfrm>
          <a:prstGeom prst="rect">
            <a:avLst/>
          </a:prstGeom>
        </p:spPr>
      </p:pic>
    </p:spTree>
    <p:extLst>
      <p:ext uri="{BB962C8B-B14F-4D97-AF65-F5344CB8AC3E}">
        <p14:creationId xmlns:p14="http://schemas.microsoft.com/office/powerpoint/2010/main" val="1140798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8C79-F875-48FD-B352-F7F8E90DE2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A8CF4-4DF2-4C09-82DF-50D9735E379F}"/>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4" name="Footer Placeholder 3">
            <a:extLst>
              <a:ext uri="{FF2B5EF4-FFF2-40B4-BE49-F238E27FC236}">
                <a16:creationId xmlns:a16="http://schemas.microsoft.com/office/drawing/2014/main" id="{DE513FCC-0F33-43C4-A641-3FB2891CD4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AE4130-BC96-451E-AB63-E864A7416A54}"/>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33329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D0F82C-15A4-4BB1-9385-848F7B7D3535}"/>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3" name="Footer Placeholder 2">
            <a:extLst>
              <a:ext uri="{FF2B5EF4-FFF2-40B4-BE49-F238E27FC236}">
                <a16:creationId xmlns:a16="http://schemas.microsoft.com/office/drawing/2014/main" id="{CE8A4B6E-5226-4C90-8985-5D5D57822A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230B88-49D0-4F0C-9B50-FE726432618E}"/>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3374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809F-2742-4037-8FAF-6B57B87C8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E925F4-79F3-4537-B14F-D5BCBA8D0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31BB9-14E6-408B-8550-F60462E78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27F1-2B69-41D2-AD5E-18AB278BA4D8}"/>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6" name="Footer Placeholder 5">
            <a:extLst>
              <a:ext uri="{FF2B5EF4-FFF2-40B4-BE49-F238E27FC236}">
                <a16:creationId xmlns:a16="http://schemas.microsoft.com/office/drawing/2014/main" id="{E2BED08F-F71E-4838-883D-22B1AB98B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FA704-DDE7-465B-875C-A66F61BDD90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2486008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5CD3-DAC8-46F9-B0EB-CE8FF72758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EF394-B231-499C-BFFB-11A503BA8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E7CBB6-66D7-459A-A8FA-D1AC790A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71B2B-D644-4D9A-9C77-DAEDE6FC28C7}"/>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6" name="Footer Placeholder 5">
            <a:extLst>
              <a:ext uri="{FF2B5EF4-FFF2-40B4-BE49-F238E27FC236}">
                <a16:creationId xmlns:a16="http://schemas.microsoft.com/office/drawing/2014/main" id="{1EC5CC1E-DA33-49BD-9AC3-EC7CE94EA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0973E-A44D-45E9-AA0F-3313CFCCD72C}"/>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140047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6A2-6CA8-4177-AB0B-FA520D7751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A41A-85C3-4BFC-841E-A510BE2054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297E6-0F82-421A-9705-4618E7DDDB37}"/>
              </a:ext>
            </a:extLst>
          </p:cNvPr>
          <p:cNvSpPr>
            <a:spLocks noGrp="1"/>
          </p:cNvSpPr>
          <p:nvPr>
            <p:ph type="dt" sz="half" idx="10"/>
          </p:nvPr>
        </p:nvSpPr>
        <p:spPr/>
        <p:txBody>
          <a:bodyPr/>
          <a:lstStyle/>
          <a:p>
            <a:fld id="{7BE35962-18F8-4BEB-9BBE-A75668510FBC}" type="datetimeFigureOut">
              <a:rPr lang="en-US" smtClean="0"/>
              <a:t>11/29/2022</a:t>
            </a:fld>
            <a:endParaRPr lang="en-US"/>
          </a:p>
        </p:txBody>
      </p:sp>
      <p:sp>
        <p:nvSpPr>
          <p:cNvPr id="5" name="Footer Placeholder 4">
            <a:extLst>
              <a:ext uri="{FF2B5EF4-FFF2-40B4-BE49-F238E27FC236}">
                <a16:creationId xmlns:a16="http://schemas.microsoft.com/office/drawing/2014/main" id="{31051099-BE66-4425-B3EA-9E88441A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6B7ED-AF0B-4F96-9810-8CCEB95682DA}"/>
              </a:ext>
            </a:extLst>
          </p:cNvPr>
          <p:cNvSpPr>
            <a:spLocks noGrp="1"/>
          </p:cNvSpPr>
          <p:nvPr>
            <p:ph type="sldNum" sz="quarter" idx="12"/>
          </p:nvPr>
        </p:nvSpPr>
        <p:spPr/>
        <p:txBody>
          <a:bodyPr/>
          <a:lstStyle/>
          <a:p>
            <a:fld id="{C38DE90C-0AC6-48CF-8D50-8BDD3960DE96}" type="slidenum">
              <a:rPr lang="en-US" smtClean="0"/>
              <a:t>‹#›</a:t>
            </a:fld>
            <a:endParaRPr lang="en-US"/>
          </a:p>
        </p:txBody>
      </p:sp>
    </p:spTree>
    <p:extLst>
      <p:ext uri="{BB962C8B-B14F-4D97-AF65-F5344CB8AC3E}">
        <p14:creationId xmlns:p14="http://schemas.microsoft.com/office/powerpoint/2010/main" val="144803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3D31B-6256-4BA3-A398-0162C524D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857AFD-D7B3-448C-A725-171478E2E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09EC-3B8F-4796-942C-A7F1B39B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5962-18F8-4BEB-9BBE-A75668510FBC}" type="datetimeFigureOut">
              <a:rPr lang="en-US" smtClean="0"/>
              <a:t>11/29/2022</a:t>
            </a:fld>
            <a:endParaRPr lang="en-US"/>
          </a:p>
        </p:txBody>
      </p:sp>
      <p:sp>
        <p:nvSpPr>
          <p:cNvPr id="5" name="Footer Placeholder 4">
            <a:extLst>
              <a:ext uri="{FF2B5EF4-FFF2-40B4-BE49-F238E27FC236}">
                <a16:creationId xmlns:a16="http://schemas.microsoft.com/office/drawing/2014/main" id="{E83BA487-05B9-4038-946D-229724ED3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66FD68-DAD6-4748-8540-399AE08066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DE90C-0AC6-48CF-8D50-8BDD3960DE96}" type="slidenum">
              <a:rPr lang="en-US" smtClean="0"/>
              <a:t>‹#›</a:t>
            </a:fld>
            <a:endParaRPr lang="en-US"/>
          </a:p>
        </p:txBody>
      </p:sp>
    </p:spTree>
    <p:extLst>
      <p:ext uri="{BB962C8B-B14F-4D97-AF65-F5344CB8AC3E}">
        <p14:creationId xmlns:p14="http://schemas.microsoft.com/office/powerpoint/2010/main" val="21846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43884517-9AB6-49A4-BD96-ED76AC4A3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101" y="5679928"/>
            <a:ext cx="2988075" cy="924385"/>
          </a:xfrm>
          <a:prstGeom prst="rect">
            <a:avLst/>
          </a:prstGeom>
        </p:spPr>
      </p:pic>
      <p:cxnSp>
        <p:nvCxnSpPr>
          <p:cNvPr id="7" name="Straight Connector 6">
            <a:extLst>
              <a:ext uri="{FF2B5EF4-FFF2-40B4-BE49-F238E27FC236}">
                <a16:creationId xmlns:a16="http://schemas.microsoft.com/office/drawing/2014/main" id="{BA9A7FA0-38DE-4DC4-B9A9-FB68BB255AC1}"/>
              </a:ext>
            </a:extLst>
          </p:cNvPr>
          <p:cNvCxnSpPr/>
          <p:nvPr/>
        </p:nvCxnSpPr>
        <p:spPr>
          <a:xfrm>
            <a:off x="6096000" y="5799221"/>
            <a:ext cx="0" cy="685800"/>
          </a:xfrm>
          <a:prstGeom prst="line">
            <a:avLst/>
          </a:prstGeom>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F08DBB-8C5B-4B28-AC2A-899D7534A1D0}"/>
              </a:ext>
            </a:extLst>
          </p:cNvPr>
          <p:cNvSpPr txBox="1"/>
          <p:nvPr/>
        </p:nvSpPr>
        <p:spPr>
          <a:xfrm>
            <a:off x="6236369" y="5880511"/>
            <a:ext cx="3239308" cy="523220"/>
          </a:xfrm>
          <a:prstGeom prst="rect">
            <a:avLst/>
          </a:prstGeom>
          <a:solidFill>
            <a:schemeClr val="bg1"/>
          </a:solidFill>
        </p:spPr>
        <p:txBody>
          <a:bodyPr wrap="square" rtlCol="0">
            <a:spAutoFit/>
          </a:bodyPr>
          <a:lstStyle/>
          <a:p>
            <a:r>
              <a:rPr lang="en-US" sz="2800" b="1" dirty="0">
                <a:solidFill>
                  <a:schemeClr val="accent1">
                    <a:lumMod val="50000"/>
                  </a:schemeClr>
                </a:solidFill>
              </a:rPr>
              <a:t>ftc.gov/</a:t>
            </a:r>
            <a:r>
              <a:rPr lang="en-US" sz="2800" b="1" dirty="0" err="1">
                <a:solidFill>
                  <a:schemeClr val="accent1">
                    <a:lumMod val="50000"/>
                  </a:schemeClr>
                </a:solidFill>
              </a:rPr>
              <a:t>PassItOn</a:t>
            </a:r>
            <a:endParaRPr lang="en-US" sz="2800" b="1" dirty="0">
              <a:solidFill>
                <a:schemeClr val="accent1">
                  <a:lumMod val="50000"/>
                </a:schemeClr>
              </a:solidFill>
            </a:endParaRPr>
          </a:p>
        </p:txBody>
      </p:sp>
    </p:spTree>
    <p:extLst>
      <p:ext uri="{BB962C8B-B14F-4D97-AF65-F5344CB8AC3E}">
        <p14:creationId xmlns:p14="http://schemas.microsoft.com/office/powerpoint/2010/main" val="49180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AC50-5436-4462-95A2-7FC1897FA2DC}"/>
              </a:ext>
            </a:extLst>
          </p:cNvPr>
          <p:cNvSpPr txBox="1">
            <a:spLocks/>
          </p:cNvSpPr>
          <p:nvPr/>
        </p:nvSpPr>
        <p:spPr>
          <a:xfrm>
            <a:off x="3365770" y="3116093"/>
            <a:ext cx="8161506" cy="8041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atin typeface="Arial" panose="020B0604020202020204" pitchFamily="34" charset="0"/>
                <a:cs typeface="Arial" panose="020B0604020202020204" pitchFamily="34" charset="0"/>
              </a:rPr>
              <a:t>Tech Support Scams</a:t>
            </a:r>
          </a:p>
        </p:txBody>
      </p:sp>
      <p:cxnSp>
        <p:nvCxnSpPr>
          <p:cNvPr id="5" name="Straight Connector 4">
            <a:extLst>
              <a:ext uri="{FF2B5EF4-FFF2-40B4-BE49-F238E27FC236}">
                <a16:creationId xmlns:a16="http://schemas.microsoft.com/office/drawing/2014/main" id="{F041AE7A-ABFC-4D29-BC5E-B88754006CA1}"/>
              </a:ext>
            </a:extLst>
          </p:cNvPr>
          <p:cNvCxnSpPr>
            <a:cxnSpLocks/>
          </p:cNvCxnSpPr>
          <p:nvPr/>
        </p:nvCxnSpPr>
        <p:spPr>
          <a:xfrm>
            <a:off x="3161241" y="2998243"/>
            <a:ext cx="0" cy="1141678"/>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7BA6FE5-C5F5-4766-9F2C-0174D97F8BA0}"/>
              </a:ext>
              <a:ext uri="{C183D7F6-B498-43B3-948B-1728B52AA6E4}">
                <adec:decorative xmlns:adec="http://schemas.microsoft.com/office/drawing/2017/decorative" val="1"/>
              </a:ext>
            </a:extLst>
          </p:cNvPr>
          <p:cNvSpPr/>
          <p:nvPr/>
        </p:nvSpPr>
        <p:spPr>
          <a:xfrm>
            <a:off x="1708735" y="2998243"/>
            <a:ext cx="1141678" cy="1141678"/>
          </a:xfrm>
          <a:prstGeom prst="ellipse">
            <a:avLst/>
          </a:prstGeom>
          <a:solidFill>
            <a:srgbClr val="D9E9E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Tech support scams icon">
            <a:extLst>
              <a:ext uri="{FF2B5EF4-FFF2-40B4-BE49-F238E27FC236}">
                <a16:creationId xmlns:a16="http://schemas.microsoft.com/office/drawing/2014/main" id="{7C8732A0-A735-462C-B7E1-AEAC49566B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6911" y="3070367"/>
            <a:ext cx="887668" cy="966170"/>
          </a:xfrm>
          <a:prstGeom prst="rect">
            <a:avLst/>
          </a:prstGeom>
        </p:spPr>
      </p:pic>
    </p:spTree>
    <p:extLst>
      <p:ext uri="{BB962C8B-B14F-4D97-AF65-F5344CB8AC3E}">
        <p14:creationId xmlns:p14="http://schemas.microsoft.com/office/powerpoint/2010/main" val="1049439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24212"/>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How it works</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76851" y="2487324"/>
            <a:ext cx="7898840" cy="394646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50000"/>
              </a:lnSpc>
              <a:spcAft>
                <a:spcPts val="1200"/>
              </a:spcAft>
              <a:buClr>
                <a:srgbClr val="007481"/>
              </a:buClr>
              <a:buBlip>
                <a:blip r:embed="rId3"/>
              </a:buBlip>
            </a:pPr>
            <a:r>
              <a:rPr lang="en-US" dirty="0">
                <a:latin typeface="Arial" panose="020B0604020202020204" pitchFamily="34" charset="0"/>
                <a:cs typeface="Arial" panose="020B0604020202020204" pitchFamily="34" charset="0"/>
              </a:rPr>
              <a:t>Caller or pop-up says: </a:t>
            </a:r>
          </a:p>
          <a:p>
            <a:pPr marL="854075" lvl="1" indent="-396875">
              <a:lnSpc>
                <a:spcPct val="150000"/>
              </a:lnSpc>
              <a:spcAft>
                <a:spcPts val="1200"/>
              </a:spcAft>
              <a:buClr>
                <a:srgbClr val="007481"/>
              </a:buClr>
              <a:buBlip>
                <a:blip r:embed="rId3"/>
              </a:buBlip>
            </a:pPr>
            <a:r>
              <a:rPr lang="en-US" dirty="0">
                <a:latin typeface="Arial" panose="020B0604020202020204" pitchFamily="34" charset="0"/>
                <a:cs typeface="Arial" panose="020B0604020202020204" pitchFamily="34" charset="0"/>
              </a:rPr>
              <a:t>It’s tech support</a:t>
            </a:r>
          </a:p>
          <a:p>
            <a:pPr marL="854075" lvl="1" indent="-396875">
              <a:lnSpc>
                <a:spcPct val="150000"/>
              </a:lnSpc>
              <a:spcAft>
                <a:spcPts val="1200"/>
              </a:spcAft>
              <a:buClr>
                <a:srgbClr val="007481"/>
              </a:buClr>
              <a:buBlip>
                <a:blip r:embed="rId3"/>
              </a:buBlip>
            </a:pPr>
            <a:r>
              <a:rPr lang="en-US" dirty="0">
                <a:latin typeface="Arial" panose="020B0604020202020204" pitchFamily="34" charset="0"/>
                <a:cs typeface="Arial" panose="020B0604020202020204" pitchFamily="34" charset="0"/>
              </a:rPr>
              <a:t>They’ve found viruses on your computer</a:t>
            </a:r>
          </a:p>
          <a:p>
            <a:pPr marL="854075" lvl="1" indent="-396875">
              <a:lnSpc>
                <a:spcPct val="150000"/>
              </a:lnSpc>
              <a:spcAft>
                <a:spcPts val="1200"/>
              </a:spcAft>
              <a:buClr>
                <a:srgbClr val="007481"/>
              </a:buClr>
              <a:buBlip>
                <a:blip r:embed="rId3"/>
              </a:buBlip>
            </a:pPr>
            <a:r>
              <a:rPr lang="en-US" dirty="0">
                <a:latin typeface="Arial" panose="020B0604020202020204" pitchFamily="34" charset="0"/>
                <a:cs typeface="Arial" panose="020B0604020202020204" pitchFamily="34" charset="0"/>
              </a:rPr>
              <a:t>You need to act quickly:</a:t>
            </a:r>
          </a:p>
          <a:p>
            <a:pPr marL="1311275" lvl="2" indent="-396875">
              <a:lnSpc>
                <a:spcPct val="150000"/>
              </a:lnSpc>
              <a:spcAft>
                <a:spcPts val="1200"/>
              </a:spcAft>
              <a:buClr>
                <a:srgbClr val="007481"/>
              </a:buClr>
              <a:buBlip>
                <a:blip r:embed="rId3"/>
              </a:buBlip>
            </a:pPr>
            <a:r>
              <a:rPr lang="en-US" sz="2200" dirty="0">
                <a:latin typeface="Arial" panose="020B0604020202020204" pitchFamily="34" charset="0"/>
                <a:cs typeface="Arial" panose="020B0604020202020204" pitchFamily="34" charset="0"/>
              </a:rPr>
              <a:t>give remote access to your computer</a:t>
            </a:r>
          </a:p>
          <a:p>
            <a:pPr marL="1311275" lvl="2" indent="-396875">
              <a:lnSpc>
                <a:spcPct val="150000"/>
              </a:lnSpc>
              <a:spcAft>
                <a:spcPts val="1200"/>
              </a:spcAft>
              <a:buClr>
                <a:srgbClr val="007481"/>
              </a:buClr>
              <a:buBlip>
                <a:blip r:embed="rId3"/>
              </a:buBlip>
            </a:pPr>
            <a:r>
              <a:rPr lang="en-US" sz="2200" dirty="0">
                <a:latin typeface="Arial" panose="020B0604020202020204" pitchFamily="34" charset="0"/>
                <a:cs typeface="Arial" panose="020B0604020202020204" pitchFamily="34" charset="0"/>
              </a:rPr>
              <a:t>buy new software to fix it	</a:t>
            </a:r>
          </a:p>
          <a:p>
            <a:pPr marL="0" indent="0">
              <a:lnSpc>
                <a:spcPct val="150000"/>
              </a:lnSpc>
              <a:spcAft>
                <a:spcPts val="1200"/>
              </a:spcAft>
              <a:buClr>
                <a:srgbClr val="007481"/>
              </a:buClr>
              <a:buNone/>
            </a:pPr>
            <a:endParaRPr lang="en-US" sz="32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9399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Why it works</a:t>
            </a:r>
          </a:p>
        </p:txBody>
      </p:sp>
      <p:sp>
        <p:nvSpPr>
          <p:cNvPr id="4" name="Content Placeholder 2">
            <a:extLst>
              <a:ext uri="{FF2B5EF4-FFF2-40B4-BE49-F238E27FC236}">
                <a16:creationId xmlns:a16="http://schemas.microsoft.com/office/drawing/2014/main" id="{BB74B5E5-31C4-48DD-892C-D54E44581120}"/>
              </a:ext>
            </a:extLst>
          </p:cNvPr>
          <p:cNvSpPr txBox="1">
            <a:spLocks/>
          </p:cNvSpPr>
          <p:nvPr/>
        </p:nvSpPr>
        <p:spPr>
          <a:xfrm>
            <a:off x="1582553" y="2487558"/>
            <a:ext cx="7489099"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Scammers are convincing</a:t>
            </a:r>
          </a:p>
          <a:p>
            <a:pPr marL="396875" indent="-396875">
              <a:lnSpc>
                <a:spcPct val="150000"/>
              </a:lnSpc>
              <a:spcAft>
                <a:spcPts val="1200"/>
              </a:spcAft>
              <a:buClr>
                <a:srgbClr val="007481"/>
              </a:buClr>
              <a:buBlip>
                <a:blip r:embed="rId3"/>
              </a:buBlip>
            </a:pPr>
            <a:r>
              <a:rPr lang="en-US" sz="2600" dirty="0">
                <a:latin typeface="Arial" panose="020B0604020202020204" pitchFamily="34" charset="0"/>
                <a:cs typeface="Arial" panose="020B0604020202020204" pitchFamily="34" charset="0"/>
              </a:rPr>
              <a:t>They tap into your emotions</a:t>
            </a:r>
          </a:p>
          <a:p>
            <a:pPr marL="0" indent="0">
              <a:lnSpc>
                <a:spcPct val="150000"/>
              </a:lnSpc>
              <a:spcAft>
                <a:spcPts val="1200"/>
              </a:spcAft>
              <a:buClr>
                <a:srgbClr val="007481"/>
              </a:buClr>
              <a:buNone/>
            </a:pPr>
            <a:endParaRPr lang="en-US" sz="32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marL="804863" lvl="1" indent="-347663">
              <a:lnSpc>
                <a:spcPct val="150000"/>
              </a:lnSpc>
              <a:spcAft>
                <a:spcPts val="1200"/>
              </a:spcAft>
              <a:buClr>
                <a:srgbClr val="86BABC"/>
              </a:buClr>
              <a:buSzPct val="9300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96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Money, money, money</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90727" y="2568114"/>
            <a:ext cx="8511701" cy="401452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Wire transfer</a:t>
            </a:r>
          </a:p>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Prepaid card</a:t>
            </a:r>
          </a:p>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Gift cards</a:t>
            </a:r>
          </a:p>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Cryptocurrency</a:t>
            </a:r>
          </a:p>
          <a:p>
            <a:pPr>
              <a:lnSpc>
                <a:spcPct val="140000"/>
              </a:lnSpc>
              <a:spcAft>
                <a:spcPts val="1200"/>
              </a:spcAft>
              <a:buClr>
                <a:srgbClr val="86BABC"/>
              </a:buClr>
              <a:buBlip>
                <a:blip r:embed="rId3"/>
              </a:buBlip>
            </a:pPr>
            <a:r>
              <a:rPr lang="en-US" dirty="0">
                <a:latin typeface="Arial" panose="020B0604020202020204" pitchFamily="34" charset="0"/>
                <a:cs typeface="Arial" panose="020B0604020202020204" pitchFamily="34" charset="0"/>
              </a:rPr>
              <a:t>Any of these = sending cash</a:t>
            </a:r>
          </a:p>
          <a:p>
            <a:pPr>
              <a:lnSpc>
                <a:spcPct val="140000"/>
              </a:lnSpc>
              <a:spcAft>
                <a:spcPts val="1200"/>
              </a:spcAft>
              <a:buClr>
                <a:srgbClr val="86BABC"/>
              </a:buClr>
              <a:buBlip>
                <a:blip r:embed="rId3"/>
              </a:buBlip>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9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AF01-F160-4F0D-900F-EC8829A01EE9}"/>
              </a:ext>
            </a:extLst>
          </p:cNvPr>
          <p:cNvSpPr txBox="1">
            <a:spLocks/>
          </p:cNvSpPr>
          <p:nvPr/>
        </p:nvSpPr>
        <p:spPr>
          <a:xfrm>
            <a:off x="1887166" y="488007"/>
            <a:ext cx="8511702" cy="640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What to do</a:t>
            </a:r>
          </a:p>
        </p:txBody>
      </p:sp>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1525923" y="2479864"/>
            <a:ext cx="8087407" cy="3677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Hang up</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Never give control of your computer</a:t>
            </a:r>
          </a:p>
          <a:p>
            <a:pPr>
              <a:lnSpc>
                <a:spcPct val="140000"/>
              </a:lnSpc>
              <a:spcAft>
                <a:spcPts val="1200"/>
              </a:spcAft>
              <a:buClr>
                <a:srgbClr val="86BABC"/>
              </a:buClr>
              <a:buBlip>
                <a:blip r:embed="rId3"/>
              </a:buBlip>
            </a:pPr>
            <a:r>
              <a:rPr lang="en-US" sz="2600" dirty="0">
                <a:latin typeface="Arial" panose="020B0604020202020204" pitchFamily="34" charset="0"/>
                <a:cs typeface="Arial" panose="020B0604020202020204" pitchFamily="34" charset="0"/>
              </a:rPr>
              <a:t>Never give your credit card information to someone who calls you out of the blue</a:t>
            </a:r>
          </a:p>
        </p:txBody>
      </p:sp>
    </p:spTree>
    <p:extLst>
      <p:ext uri="{BB962C8B-B14F-4D97-AF65-F5344CB8AC3E}">
        <p14:creationId xmlns:p14="http://schemas.microsoft.com/office/powerpoint/2010/main" val="396301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2052465" y="3190462"/>
            <a:ext cx="8784313" cy="2435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Start a conversation</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 Share what you know, your strategies and ideas</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 Get more information at </a:t>
            </a:r>
            <a:r>
              <a:rPr lang="en-US" sz="2600" b="1" dirty="0">
                <a:solidFill>
                  <a:srgbClr val="007481"/>
                </a:solidFill>
                <a:latin typeface="Arial" panose="020B0604020202020204" pitchFamily="34" charset="0"/>
                <a:cs typeface="Arial" panose="020B0604020202020204" pitchFamily="34" charset="0"/>
              </a:rPr>
              <a:t>ftc.gov/PassItOn</a:t>
            </a:r>
          </a:p>
        </p:txBody>
      </p:sp>
      <p:pic>
        <p:nvPicPr>
          <p:cNvPr id="5" name="Picture 4" descr="Icon&#10;&#10;Description automatically generated">
            <a:extLst>
              <a:ext uri="{FF2B5EF4-FFF2-40B4-BE49-F238E27FC236}">
                <a16:creationId xmlns:a16="http://schemas.microsoft.com/office/drawing/2014/main" id="{366F1C9C-4ECE-4EAD-9167-89358F9153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024" y="2945295"/>
            <a:ext cx="991925" cy="991925"/>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E7C8CFDC-EC87-4B62-800B-27A4FED8A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180" y="4726585"/>
            <a:ext cx="1120221" cy="731573"/>
          </a:xfrm>
          <a:prstGeom prst="rect">
            <a:avLst/>
          </a:prstGeom>
        </p:spPr>
      </p:pic>
    </p:spTree>
    <p:extLst>
      <p:ext uri="{BB962C8B-B14F-4D97-AF65-F5344CB8AC3E}">
        <p14:creationId xmlns:p14="http://schemas.microsoft.com/office/powerpoint/2010/main" val="236753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4974571" y="4512365"/>
            <a:ext cx="3980586" cy="1908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b="1" dirty="0">
                <a:solidFill>
                  <a:srgbClr val="007481"/>
                </a:solidFill>
                <a:latin typeface="Arial" panose="020B0604020202020204" pitchFamily="34" charset="0"/>
                <a:cs typeface="Arial" panose="020B0604020202020204" pitchFamily="34" charset="0"/>
              </a:rPr>
              <a:t>ReportFraud.ftc.gov</a:t>
            </a:r>
          </a:p>
          <a:p>
            <a:pPr>
              <a:lnSpc>
                <a:spcPct val="140000"/>
              </a:lnSpc>
              <a:spcAft>
                <a:spcPts val="1200"/>
              </a:spcAft>
              <a:buClr>
                <a:srgbClr val="86BABC"/>
              </a:buClr>
              <a:buSzPct val="100000"/>
              <a:buBlip>
                <a:blip r:embed="rId3"/>
              </a:buBlip>
            </a:pPr>
            <a:r>
              <a:rPr lang="en-US" sz="2600" dirty="0">
                <a:latin typeface="Arial" panose="020B0604020202020204" pitchFamily="34" charset="0"/>
                <a:cs typeface="Arial" panose="020B0604020202020204" pitchFamily="34" charset="0"/>
              </a:rPr>
              <a:t>1-877-FTC-HELP</a:t>
            </a:r>
          </a:p>
          <a:p>
            <a:pPr>
              <a:lnSpc>
                <a:spcPct val="140000"/>
              </a:lnSpc>
              <a:spcAft>
                <a:spcPts val="1200"/>
              </a:spcAft>
              <a:buClr>
                <a:srgbClr val="86BABC"/>
              </a:buClr>
              <a:buSzPct val="100000"/>
              <a:buBlip>
                <a:blip r:embed="rId3"/>
              </a:buBlip>
            </a:pPr>
            <a:endParaRPr lang="en-US" sz="2600" b="1" dirty="0">
              <a:solidFill>
                <a:srgbClr val="00748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F9C2973-2071-43BA-A73E-6A6266D75B2E}"/>
              </a:ext>
            </a:extLst>
          </p:cNvPr>
          <p:cNvSpPr txBox="1">
            <a:spLocks/>
          </p:cNvSpPr>
          <p:nvPr/>
        </p:nvSpPr>
        <p:spPr>
          <a:xfrm>
            <a:off x="3565047" y="3189384"/>
            <a:ext cx="5189495" cy="1135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2600" b="1" dirty="0">
                <a:latin typeface="Arial" panose="020B0604020202020204" pitchFamily="34" charset="0"/>
                <a:cs typeface="Arial" panose="020B0604020202020204" pitchFamily="34" charset="0"/>
              </a:rPr>
              <a:t>Report it</a:t>
            </a:r>
          </a:p>
        </p:txBody>
      </p:sp>
      <p:pic>
        <p:nvPicPr>
          <p:cNvPr id="4" name="Picture 3" descr="Logo&#10;&#10;Description automatically generated">
            <a:extLst>
              <a:ext uri="{FF2B5EF4-FFF2-40B4-BE49-F238E27FC236}">
                <a16:creationId xmlns:a16="http://schemas.microsoft.com/office/drawing/2014/main" id="{7CEFFAEB-42A5-4751-979E-D42CA2874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242" y="4512365"/>
            <a:ext cx="1667892" cy="1672062"/>
          </a:xfrm>
          <a:prstGeom prst="rect">
            <a:avLst/>
          </a:prstGeom>
        </p:spPr>
      </p:pic>
    </p:spTree>
    <p:extLst>
      <p:ext uri="{BB962C8B-B14F-4D97-AF65-F5344CB8AC3E}">
        <p14:creationId xmlns:p14="http://schemas.microsoft.com/office/powerpoint/2010/main" val="40214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917F1E-4F78-420A-ADA8-EA436A817C31}"/>
              </a:ext>
            </a:extLst>
          </p:cNvPr>
          <p:cNvSpPr txBox="1">
            <a:spLocks/>
          </p:cNvSpPr>
          <p:nvPr/>
        </p:nvSpPr>
        <p:spPr>
          <a:xfrm>
            <a:off x="4974571" y="4512365"/>
            <a:ext cx="3980586" cy="19083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40000"/>
              </a:lnSpc>
              <a:spcAft>
                <a:spcPts val="1200"/>
              </a:spcAft>
              <a:buClr>
                <a:srgbClr val="86BABC"/>
              </a:buClr>
              <a:buSzPct val="100000"/>
              <a:buBlip>
                <a:blip r:embed="rId3"/>
              </a:buBlip>
            </a:pPr>
            <a:r>
              <a:rPr lang="en-US" sz="2600" b="1" dirty="0">
                <a:solidFill>
                  <a:srgbClr val="007481"/>
                </a:solidFill>
                <a:latin typeface="Arial" panose="020B0604020202020204" pitchFamily="34" charset="0"/>
                <a:cs typeface="Arial" panose="020B0604020202020204" pitchFamily="34" charset="0"/>
              </a:rPr>
              <a:t>Questions?</a:t>
            </a:r>
            <a:endParaRPr lang="en-US" sz="2600" dirty="0">
              <a:latin typeface="Arial" panose="020B0604020202020204" pitchFamily="34" charset="0"/>
              <a:cs typeface="Arial" panose="020B0604020202020204" pitchFamily="34" charset="0"/>
            </a:endParaRPr>
          </a:p>
          <a:p>
            <a:pPr>
              <a:lnSpc>
                <a:spcPct val="140000"/>
              </a:lnSpc>
              <a:spcAft>
                <a:spcPts val="1200"/>
              </a:spcAft>
              <a:buClr>
                <a:srgbClr val="86BABC"/>
              </a:buClr>
              <a:buSzPct val="100000"/>
              <a:buBlip>
                <a:blip r:embed="rId3"/>
              </a:buBlip>
            </a:pPr>
            <a:endParaRPr lang="en-US" sz="2600" b="1" dirty="0">
              <a:solidFill>
                <a:srgbClr val="00748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F9C2973-2071-43BA-A73E-6A6266D75B2E}"/>
              </a:ext>
            </a:extLst>
          </p:cNvPr>
          <p:cNvSpPr txBox="1">
            <a:spLocks/>
          </p:cNvSpPr>
          <p:nvPr/>
        </p:nvSpPr>
        <p:spPr>
          <a:xfrm>
            <a:off x="3565047" y="3189384"/>
            <a:ext cx="5189495" cy="1135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200"/>
              </a:spcAft>
            </a:pPr>
            <a:r>
              <a:rPr lang="en-US" sz="26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45958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945</Words>
  <Application>Microsoft Office PowerPoint</Application>
  <PresentationFormat>Widescreen</PresentationFormat>
  <Paragraphs>72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Trade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Apanaviciute, Daniele</dc:creator>
  <cp:lastModifiedBy>Lazarus, Ari</cp:lastModifiedBy>
  <cp:revision>18</cp:revision>
  <dcterms:created xsi:type="dcterms:W3CDTF">2022-09-22T20:30:32Z</dcterms:created>
  <dcterms:modified xsi:type="dcterms:W3CDTF">2022-11-29T21:38:12Z</dcterms:modified>
</cp:coreProperties>
</file>